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4" r:id="rId5"/>
    <p:sldId id="275" r:id="rId6"/>
    <p:sldId id="276" r:id="rId7"/>
    <p:sldId id="645" r:id="rId8"/>
    <p:sldId id="646" r:id="rId9"/>
    <p:sldId id="647" r:id="rId10"/>
    <p:sldId id="648" r:id="rId11"/>
    <p:sldId id="688" r:id="rId12"/>
    <p:sldId id="265" r:id="rId13"/>
    <p:sldId id="277" r:id="rId14"/>
    <p:sldId id="267" r:id="rId15"/>
    <p:sldId id="662" r:id="rId16"/>
    <p:sldId id="663" r:id="rId17"/>
    <p:sldId id="664" r:id="rId18"/>
    <p:sldId id="665" r:id="rId19"/>
    <p:sldId id="692" r:id="rId20"/>
    <p:sldId id="694" r:id="rId21"/>
    <p:sldId id="695"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8F9B"/>
    <a:srgbClr val="40ABBA"/>
    <a:srgbClr val="66B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8" d="100"/>
          <a:sy n="48" d="100"/>
        </p:scale>
        <p:origin x="67"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3C1A7-9037-46E0-0E5F-57B529197E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9719175-92BB-E92E-671C-757D2E3FA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0D2F0FE-19D6-16AB-82CF-F1A7570E0006}"/>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AECDEF10-42B6-AA69-D1FF-0A3C0441657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431418A-62F1-44F0-9720-E861819AEAE7}"/>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43164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1A083-5BE9-0512-3A02-6D94C4DD604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0C7CCD2-BED7-0C79-C151-64290E0583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DE8BE15-A10C-CA27-EFE9-0F770DDFF5FD}"/>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1AEBD41B-60AF-90C9-FA03-FFBA344A67D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B919F5-FE1B-17E6-B77C-7FD55B271B57}"/>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86637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9B741F3-712D-9E1C-0C2C-CF99F12CB93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8367EE6-611A-249D-2C49-8D3B4EE7C17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AD9F916-88BD-7071-CAEB-B2FB1C8B122F}"/>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38CEB37D-E65E-29F9-E6C1-E00B2EFEC1E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1C4950E-E68F-45D7-C671-9E84B810211A}"/>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423785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4" descr="blue_dark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5"/>
          <p:cNvSpPr>
            <a:spLocks noChangeArrowheads="1"/>
          </p:cNvSpPr>
          <p:nvPr/>
        </p:nvSpPr>
        <p:spPr bwMode="auto">
          <a:xfrm>
            <a:off x="7247467" y="6381750"/>
            <a:ext cx="3073400" cy="287338"/>
          </a:xfrm>
          <a:prstGeom prst="rect">
            <a:avLst/>
          </a:prstGeom>
          <a:solidFill>
            <a:schemeClr val="bg1"/>
          </a:solidFill>
          <a:ln w="9525">
            <a:solidFill>
              <a:schemeClr val="bg1"/>
            </a:solidFill>
            <a:miter lim="800000"/>
            <a:headEnd/>
            <a:tailEnd/>
          </a:ln>
        </p:spPr>
        <p:txBody>
          <a:bodyPr wrap="none" anchor="ctr"/>
          <a:lstStyle/>
          <a:p>
            <a:endParaRPr lang="en-US" sz="1800"/>
          </a:p>
        </p:txBody>
      </p:sp>
      <p:sp>
        <p:nvSpPr>
          <p:cNvPr id="3074" name="Rectangle 2"/>
          <p:cNvSpPr>
            <a:spLocks noGrp="1" noChangeArrowheads="1"/>
          </p:cNvSpPr>
          <p:nvPr>
            <p:ph type="ctrTitle"/>
          </p:nvPr>
        </p:nvSpPr>
        <p:spPr>
          <a:xfrm>
            <a:off x="609600" y="1828800"/>
            <a:ext cx="11074400" cy="1143000"/>
          </a:xfrm>
          <a:solidFill>
            <a:schemeClr val="bg2">
              <a:alpha val="0"/>
            </a:schemeClr>
          </a:solidFill>
        </p:spPr>
        <p:txBody>
          <a:bodyPr/>
          <a:lstStyle>
            <a:lvl1pPr>
              <a:defRPr>
                <a:solidFill>
                  <a:schemeClr val="bg1"/>
                </a:solidFill>
              </a:defRPr>
            </a:lvl1pPr>
          </a:lstStyle>
          <a:p>
            <a:r>
              <a:rPr lang="en-US"/>
              <a:t>Cliquez pour modifier le style du titre</a:t>
            </a:r>
          </a:p>
        </p:txBody>
      </p:sp>
      <p:sp>
        <p:nvSpPr>
          <p:cNvPr id="3075" name="Rectangle 3"/>
          <p:cNvSpPr>
            <a:spLocks noGrp="1" noChangeArrowheads="1"/>
          </p:cNvSpPr>
          <p:nvPr>
            <p:ph type="subTitle" idx="1"/>
          </p:nvPr>
        </p:nvSpPr>
        <p:spPr>
          <a:xfrm>
            <a:off x="609600" y="2971800"/>
            <a:ext cx="11074400" cy="1066800"/>
          </a:xfrm>
          <a:solidFill>
            <a:schemeClr val="bg2">
              <a:alpha val="0"/>
            </a:schemeClr>
          </a:solidFill>
        </p:spPr>
        <p:txBody>
          <a:bodyPr/>
          <a:lstStyle>
            <a:lvl1pPr marL="0" indent="0">
              <a:defRPr sz="2000">
                <a:solidFill>
                  <a:schemeClr val="bg1"/>
                </a:solidFill>
              </a:defRPr>
            </a:lvl1pPr>
          </a:lstStyle>
          <a:p>
            <a:r>
              <a:rPr lang="en-US"/>
              <a:t>Cliquez pour modifier le style des sous-titres du masque</a:t>
            </a:r>
          </a:p>
        </p:txBody>
      </p:sp>
      <p:sp>
        <p:nvSpPr>
          <p:cNvPr id="6" name="Rectangle 5"/>
          <p:cNvSpPr>
            <a:spLocks noGrp="1" noChangeArrowheads="1"/>
          </p:cNvSpPr>
          <p:nvPr>
            <p:ph type="ftr" sz="quarter" idx="10"/>
          </p:nvPr>
        </p:nvSpPr>
        <p:spPr>
          <a:xfrm>
            <a:off x="8432800" y="4038600"/>
            <a:ext cx="2844800" cy="457200"/>
          </a:xfrm>
        </p:spPr>
        <p:txBody>
          <a:bodyPr/>
          <a:lstStyle>
            <a:lvl1pPr algn="ctr">
              <a:defRPr sz="1000"/>
            </a:lvl1pPr>
          </a:lstStyle>
          <a:p>
            <a:pPr>
              <a:defRPr/>
            </a:pPr>
            <a:r>
              <a:rPr lang="en-US"/>
              <a:t>footer</a:t>
            </a:r>
            <a:endParaRPr lang="en-US">
              <a:solidFill>
                <a:schemeClr val="tx1"/>
              </a:solidFill>
            </a:endParaRPr>
          </a:p>
        </p:txBody>
      </p:sp>
    </p:spTree>
    <p:extLst>
      <p:ext uri="{BB962C8B-B14F-4D97-AF65-F5344CB8AC3E}">
        <p14:creationId xmlns:p14="http://schemas.microsoft.com/office/powerpoint/2010/main" val="244281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hasCustomPrompt="1"/>
          </p:nvPr>
        </p:nvSpPr>
        <p:spPr/>
        <p:txBody>
          <a:bodyP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621A490-B718-482A-9F4F-71535322951A}" type="slidenum">
              <a:rPr lang="en-US"/>
              <a:pPr>
                <a:defRPr/>
              </a:pPr>
              <a:t>‹nr.›</a:t>
            </a:fld>
            <a:endParaRPr lang="en-US">
              <a:solidFill>
                <a:schemeClr val="tx1"/>
              </a:solidFill>
            </a:endParaRPr>
          </a:p>
        </p:txBody>
      </p:sp>
    </p:spTree>
    <p:extLst>
      <p:ext uri="{BB962C8B-B14F-4D97-AF65-F5344CB8AC3E}">
        <p14:creationId xmlns:p14="http://schemas.microsoft.com/office/powerpoint/2010/main" val="170534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790A0556-C6EB-4B76-9CA1-DE7A57C7482E}" type="slidenum">
              <a:rPr lang="en-US"/>
              <a:pPr>
                <a:defRPr/>
              </a:pPr>
              <a:t>‹nr.›</a:t>
            </a:fld>
            <a:endParaRPr lang="en-US">
              <a:solidFill>
                <a:schemeClr val="tx1"/>
              </a:solidFill>
            </a:endParaRPr>
          </a:p>
        </p:txBody>
      </p:sp>
      <p:pic>
        <p:nvPicPr>
          <p:cNvPr id="7" name="Picture 6">
            <a:extLst>
              <a:ext uri="{FF2B5EF4-FFF2-40B4-BE49-F238E27FC236}">
                <a16:creationId xmlns:a16="http://schemas.microsoft.com/office/drawing/2014/main" id="{A683B5DC-25C4-4CA0-B924-64350DC43C42}"/>
              </a:ext>
            </a:extLst>
          </p:cNvPr>
          <p:cNvPicPr>
            <a:picLocks noChangeAspect="1"/>
          </p:cNvPicPr>
          <p:nvPr userDrawn="1"/>
        </p:nvPicPr>
        <p:blipFill>
          <a:blip r:embed="rId2"/>
          <a:stretch>
            <a:fillRect/>
          </a:stretch>
        </p:blipFill>
        <p:spPr>
          <a:xfrm>
            <a:off x="7526878" y="116632"/>
            <a:ext cx="4695676" cy="322128"/>
          </a:xfrm>
          <a:prstGeom prst="rect">
            <a:avLst/>
          </a:prstGeom>
        </p:spPr>
      </p:pic>
    </p:spTree>
    <p:extLst>
      <p:ext uri="{BB962C8B-B14F-4D97-AF65-F5344CB8AC3E}">
        <p14:creationId xmlns:p14="http://schemas.microsoft.com/office/powerpoint/2010/main" val="2444827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09600" y="2133600"/>
            <a:ext cx="5435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248400" y="2133600"/>
            <a:ext cx="5435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B8E32389-22EE-408F-91AA-D5FB7266E969}" type="slidenum">
              <a:rPr lang="en-US"/>
              <a:pPr>
                <a:defRPr/>
              </a:pPr>
              <a:t>‹nr.›</a:t>
            </a:fld>
            <a:endParaRPr lang="en-US">
              <a:solidFill>
                <a:schemeClr val="tx1"/>
              </a:solidFill>
            </a:endParaRPr>
          </a:p>
        </p:txBody>
      </p:sp>
    </p:spTree>
    <p:extLst>
      <p:ext uri="{BB962C8B-B14F-4D97-AF65-F5344CB8AC3E}">
        <p14:creationId xmlns:p14="http://schemas.microsoft.com/office/powerpoint/2010/main" val="45354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8" name="Tijdelijke aanduiding voor voettekst 7"/>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2EDFDBF1-6DC6-49AA-8B22-44B60F0E15FD}" type="slidenum">
              <a:rPr lang="en-US"/>
              <a:pPr>
                <a:defRPr/>
              </a:pPr>
              <a:t>‹nr.›</a:t>
            </a:fld>
            <a:endParaRPr lang="en-US">
              <a:solidFill>
                <a:schemeClr val="tx1"/>
              </a:solidFill>
            </a:endParaRPr>
          </a:p>
        </p:txBody>
      </p:sp>
    </p:spTree>
    <p:extLst>
      <p:ext uri="{BB962C8B-B14F-4D97-AF65-F5344CB8AC3E}">
        <p14:creationId xmlns:p14="http://schemas.microsoft.com/office/powerpoint/2010/main" val="193574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4" name="Tijdelijke aanduiding voor voettekst 3"/>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5" name="Tijdelijke aanduiding voor dianummer 4"/>
          <p:cNvSpPr>
            <a:spLocks noGrp="1"/>
          </p:cNvSpPr>
          <p:nvPr>
            <p:ph type="sldNum" sz="quarter" idx="12"/>
          </p:nvPr>
        </p:nvSpPr>
        <p:spPr/>
        <p:txBody>
          <a:bodyPr/>
          <a:lstStyle>
            <a:lvl1pPr>
              <a:defRPr/>
            </a:lvl1pPr>
          </a:lstStyle>
          <a:p>
            <a:pPr>
              <a:defRPr/>
            </a:pPr>
            <a:fld id="{50C76F1B-7F34-46F5-8B0B-836A1B578676}" type="slidenum">
              <a:rPr lang="en-US"/>
              <a:pPr>
                <a:defRPr/>
              </a:pPr>
              <a:t>‹nr.›</a:t>
            </a:fld>
            <a:endParaRPr lang="en-US">
              <a:solidFill>
                <a:schemeClr val="tx1"/>
              </a:solidFill>
            </a:endParaRPr>
          </a:p>
        </p:txBody>
      </p:sp>
    </p:spTree>
    <p:extLst>
      <p:ext uri="{BB962C8B-B14F-4D97-AF65-F5344CB8AC3E}">
        <p14:creationId xmlns:p14="http://schemas.microsoft.com/office/powerpoint/2010/main" val="1720625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F001DF04-A2C0-4F3E-9F9C-5848C3DB16D9}" type="slidenum">
              <a:rPr lang="en-US"/>
              <a:pPr>
                <a:defRPr/>
              </a:pPr>
              <a:t>‹nr.›</a:t>
            </a:fld>
            <a:endParaRPr lang="en-US">
              <a:solidFill>
                <a:schemeClr val="tx1"/>
              </a:solidFill>
            </a:endParaRPr>
          </a:p>
        </p:txBody>
      </p:sp>
    </p:spTree>
    <p:extLst>
      <p:ext uri="{BB962C8B-B14F-4D97-AF65-F5344CB8AC3E}">
        <p14:creationId xmlns:p14="http://schemas.microsoft.com/office/powerpoint/2010/main" val="242119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55A68B43-0A62-4242-9DE9-3F4073F79948}" type="slidenum">
              <a:rPr lang="en-US"/>
              <a:pPr>
                <a:defRPr/>
              </a:pPr>
              <a:t>‹nr.›</a:t>
            </a:fld>
            <a:endParaRPr lang="en-US">
              <a:solidFill>
                <a:schemeClr val="tx1"/>
              </a:solidFill>
            </a:endParaRPr>
          </a:p>
        </p:txBody>
      </p:sp>
    </p:spTree>
    <p:extLst>
      <p:ext uri="{BB962C8B-B14F-4D97-AF65-F5344CB8AC3E}">
        <p14:creationId xmlns:p14="http://schemas.microsoft.com/office/powerpoint/2010/main" val="268075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7047-8973-F474-1B47-ADA2BDE0EA2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676CA97-FB5A-B955-0DB5-BE15AF00058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32481B9-DE4E-056B-9C26-A671197BD071}"/>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7995E958-261D-AF86-D59B-6E308155F0D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3E57B51-877D-B63F-F2C5-B704E17C7FEB}"/>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42485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4A6BCEF-5541-4AF4-B311-99ED6FF1E6A5}" type="slidenum">
              <a:rPr lang="en-US"/>
              <a:pPr>
                <a:defRPr/>
              </a:pPr>
              <a:t>‹nr.›</a:t>
            </a:fld>
            <a:endParaRPr lang="en-US">
              <a:solidFill>
                <a:schemeClr val="tx1"/>
              </a:solidFill>
            </a:endParaRPr>
          </a:p>
        </p:txBody>
      </p:sp>
    </p:spTree>
    <p:extLst>
      <p:ext uri="{BB962C8B-B14F-4D97-AF65-F5344CB8AC3E}">
        <p14:creationId xmlns:p14="http://schemas.microsoft.com/office/powerpoint/2010/main" val="2867542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15400" y="990600"/>
            <a:ext cx="2768600" cy="5181600"/>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09600" y="990600"/>
            <a:ext cx="8102600" cy="5181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899B707-3D55-4C1F-B788-1C539C55C2B1}" type="slidenum">
              <a:rPr lang="en-US"/>
              <a:pPr>
                <a:defRPr/>
              </a:pPr>
              <a:t>‹nr.›</a:t>
            </a:fld>
            <a:endParaRPr lang="en-US">
              <a:solidFill>
                <a:schemeClr val="tx1"/>
              </a:solidFill>
            </a:endParaRPr>
          </a:p>
        </p:txBody>
      </p:sp>
    </p:spTree>
    <p:extLst>
      <p:ext uri="{BB962C8B-B14F-4D97-AF65-F5344CB8AC3E}">
        <p14:creationId xmlns:p14="http://schemas.microsoft.com/office/powerpoint/2010/main" val="144873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F472D-1737-FD7A-ED0F-78748A0E9FA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8CD935C-89A3-E7FE-2798-479511A23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3070DF4-ABC4-C18D-1770-49878484515F}"/>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81465959-2A44-F347-DD14-9FDC0E87E5C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E7FBCE5-BB71-C803-4E5D-A24CDAE563A2}"/>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99398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020CF-AC4F-CB41-C837-61FD583E643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D3FAFB5-57C5-D640-09E6-B64867D3F5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628A16E-BA08-9147-7C0A-C71FFB12DB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26F79B67-56DE-1D1B-6D06-BF9011AD11C5}"/>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6" name="Tijdelijke aanduiding voor voettekst 5">
            <a:extLst>
              <a:ext uri="{FF2B5EF4-FFF2-40B4-BE49-F238E27FC236}">
                <a16:creationId xmlns:a16="http://schemas.microsoft.com/office/drawing/2014/main" id="{1E929780-C54C-DEF3-3A77-A803FF71778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0CE8A15-C4F7-11FB-2635-F8AC443A1AD5}"/>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03787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34562-0E41-A781-EF95-19CF29421E3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A3B9004-33B3-8B5D-66BC-D0D933C2C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D2147F9-150D-7AF0-FCB0-80B0812F875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9DA9E4F-7D9D-92EA-D2D8-7B65809C5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727A8B-3FBB-16C9-C758-75993399704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0BC9870-140D-C5A8-1AB7-B5E43261E4BB}"/>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8" name="Tijdelijke aanduiding voor voettekst 7">
            <a:extLst>
              <a:ext uri="{FF2B5EF4-FFF2-40B4-BE49-F238E27FC236}">
                <a16:creationId xmlns:a16="http://schemas.microsoft.com/office/drawing/2014/main" id="{A53B0BC0-ABD7-DFBF-546B-644E7F94EA69}"/>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346A5BC-F464-B950-1C2A-6BBD2B29936A}"/>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7234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282D3-79E3-CAE8-9B2C-DBF06A4FAA9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1B21F38-8F30-9E7F-6161-D49070A8F463}"/>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4" name="Tijdelijke aanduiding voor voettekst 3">
            <a:extLst>
              <a:ext uri="{FF2B5EF4-FFF2-40B4-BE49-F238E27FC236}">
                <a16:creationId xmlns:a16="http://schemas.microsoft.com/office/drawing/2014/main" id="{4007BAAE-760E-9927-DFF1-E95B746A910A}"/>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04AD2BA-2BD6-CE1F-B9F5-7ADB610BBB5C}"/>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71626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6F251D-AB2F-FB8C-FB37-86A7A7C8C1EC}"/>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3" name="Tijdelijke aanduiding voor voettekst 2">
            <a:extLst>
              <a:ext uri="{FF2B5EF4-FFF2-40B4-BE49-F238E27FC236}">
                <a16:creationId xmlns:a16="http://schemas.microsoft.com/office/drawing/2014/main" id="{458C68B3-BA9B-1113-34A3-6CFD1DD0085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286214-3FED-7980-6B53-E629F649952B}"/>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77564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A3020-28B7-9B8D-0AA5-481E2E4FAD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162E6CF-7427-2622-F6AB-25912B8D9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8A0F121-DED7-EBDC-6CA4-2A5E18CEB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23062A-C854-974C-F83A-58FE4C2DD28A}"/>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6" name="Tijdelijke aanduiding voor voettekst 5">
            <a:extLst>
              <a:ext uri="{FF2B5EF4-FFF2-40B4-BE49-F238E27FC236}">
                <a16:creationId xmlns:a16="http://schemas.microsoft.com/office/drawing/2014/main" id="{22F2F4F2-2973-A2EF-8189-3DEF3A70784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380BF27-34C8-52CA-4D7F-7F22DB1BBD24}"/>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9346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8A617-A4E6-FBF6-5509-4E106047DA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244DE1C-FF6A-B3B7-ADAA-3111D7CEB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0231D0DA-CDAB-7709-9DA5-8B4815783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B1314B-ECE1-7E96-5369-E82D249DB17C}"/>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6" name="Tijdelijke aanduiding voor voettekst 5">
            <a:extLst>
              <a:ext uri="{FF2B5EF4-FFF2-40B4-BE49-F238E27FC236}">
                <a16:creationId xmlns:a16="http://schemas.microsoft.com/office/drawing/2014/main" id="{3A986A32-EE5A-9D21-7B6F-47881A18CEE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AB28F9F-79C3-99DA-31E5-F8C60C5E59B1}"/>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0096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D9DB1B8-2954-063E-4C18-B804E795C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E67555-7EA9-8250-A8C7-9A84400FC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B8AACC6-54AB-973D-1EDF-4A51ECE98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BB0CC159-C932-9165-CAB1-0AD7AF7DE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59480DFB-F519-40BE-CCEE-DB6A8FAA7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8838-EABF-4DF6-9E9A-CB0711B878D7}" type="slidenum">
              <a:rPr lang="nl-BE" smtClean="0"/>
              <a:t>‹nr.›</a:t>
            </a:fld>
            <a:endParaRPr lang="nl-BE"/>
          </a:p>
        </p:txBody>
      </p:sp>
    </p:spTree>
    <p:extLst>
      <p:ext uri="{BB962C8B-B14F-4D97-AF65-F5344CB8AC3E}">
        <p14:creationId xmlns:p14="http://schemas.microsoft.com/office/powerpoint/2010/main" val="288196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lue_dar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990600"/>
            <a:ext cx="1107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3"/>
          <p:cNvSpPr>
            <a:spLocks noGrp="1" noChangeArrowheads="1"/>
          </p:cNvSpPr>
          <p:nvPr>
            <p:ph type="body" idx="1"/>
          </p:nvPr>
        </p:nvSpPr>
        <p:spPr bwMode="auto">
          <a:xfrm>
            <a:off x="609600" y="2133600"/>
            <a:ext cx="11074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2" name="Rectangle 4"/>
          <p:cNvSpPr>
            <a:spLocks noGrp="1" noChangeArrowheads="1"/>
          </p:cNvSpPr>
          <p:nvPr>
            <p:ph type="dt" sz="half" idx="2"/>
          </p:nvPr>
        </p:nvSpPr>
        <p:spPr bwMode="auto">
          <a:xfrm>
            <a:off x="7315200" y="6400800"/>
            <a:ext cx="2032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date</a:t>
            </a:r>
          </a:p>
        </p:txBody>
      </p:sp>
      <p:sp>
        <p:nvSpPr>
          <p:cNvPr id="1029" name="Rectangle 5"/>
          <p:cNvSpPr>
            <a:spLocks noGrp="1" noChangeArrowheads="1"/>
          </p:cNvSpPr>
          <p:nvPr>
            <p:ph type="ftr" sz="quarter" idx="3"/>
          </p:nvPr>
        </p:nvSpPr>
        <p:spPr bwMode="auto">
          <a:xfrm>
            <a:off x="1422400" y="6400800"/>
            <a:ext cx="5892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footer</a:t>
            </a:r>
          </a:p>
        </p:txBody>
      </p:sp>
      <p:sp>
        <p:nvSpPr>
          <p:cNvPr id="1030" name="Rectangle 6"/>
          <p:cNvSpPr>
            <a:spLocks noGrp="1" noChangeArrowheads="1"/>
          </p:cNvSpPr>
          <p:nvPr>
            <p:ph type="sldNum" sz="quarter" idx="4"/>
          </p:nvPr>
        </p:nvSpPr>
        <p:spPr bwMode="auto">
          <a:xfrm>
            <a:off x="9347200" y="6400800"/>
            <a:ext cx="121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charset="0"/>
                <a:ea typeface="ＭＳ Ｐゴシック" pitchFamily="112" charset="-128"/>
                <a:cs typeface="+mn-cs"/>
              </a:defRPr>
            </a:lvl1pPr>
          </a:lstStyle>
          <a:p>
            <a:pPr>
              <a:defRPr/>
            </a:pPr>
            <a:fld id="{9BA236B8-BEDF-437D-B474-91472C297166}" type="slidenum">
              <a:rPr lang="en-US"/>
              <a:pPr>
                <a:defRPr/>
              </a:pPr>
              <a:t>‹nr.›</a:t>
            </a:fld>
            <a:endParaRPr lang="en-US"/>
          </a:p>
        </p:txBody>
      </p:sp>
    </p:spTree>
    <p:extLst>
      <p:ext uri="{BB962C8B-B14F-4D97-AF65-F5344CB8AC3E}">
        <p14:creationId xmlns:p14="http://schemas.microsoft.com/office/powerpoint/2010/main" val="4285254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hyperlink" Target="https://access.eservices.just.fgov.be/edeposit/fr/deposit/case.caseselectioncomponent.casereferencecreationcomponent.caseinputcomponent:gotoedepositassetevent/$B/application$002fvnd.openxmlformats-officedocument.spreadsheetml.sheet?t:ac=COIN_037/1/PAE54814801/IDTY_01_NR"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ABBA"/>
        </a:solidFill>
        <a:effectLst/>
      </p:bgPr>
    </p:bg>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0DB37FE7-6B81-A44C-4C31-129738336CBA}"/>
              </a:ext>
            </a:extLst>
          </p:cNvPr>
          <p:cNvSpPr txBox="1"/>
          <p:nvPr/>
        </p:nvSpPr>
        <p:spPr>
          <a:xfrm>
            <a:off x="1622323" y="5218270"/>
            <a:ext cx="9471058" cy="830997"/>
          </a:xfrm>
          <a:prstGeom prst="rect">
            <a:avLst/>
          </a:prstGeom>
          <a:noFill/>
        </p:spPr>
        <p:txBody>
          <a:bodyPr wrap="square">
            <a:spAutoFit/>
          </a:bodyPr>
          <a:lstStyle/>
          <a:p>
            <a:r>
              <a:rPr lang="nl-BE" sz="2400" dirty="0">
                <a:solidFill>
                  <a:schemeClr val="bg1"/>
                </a:solidFill>
                <a:sym typeface="Wingdings" panose="05000000000000000000" pitchFamily="2" charset="2"/>
              </a:rPr>
              <a:t></a:t>
            </a:r>
            <a:r>
              <a:rPr lang="fr-FR" sz="2400" b="1" i="0" dirty="0">
                <a:solidFill>
                  <a:schemeClr val="bg1"/>
                </a:solidFill>
                <a:effectLst/>
                <a:latin typeface="Arial" panose="020B0604020202020204" pitchFamily="34" charset="0"/>
              </a:rPr>
              <a:t>déposer par voie électronique (charger) </a:t>
            </a:r>
          </a:p>
          <a:p>
            <a:r>
              <a:rPr lang="nl-BE" sz="2400" dirty="0">
                <a:solidFill>
                  <a:schemeClr val="bg1"/>
                </a:solidFill>
                <a:sym typeface="Wingdings" panose="05000000000000000000" pitchFamily="2" charset="2"/>
              </a:rPr>
              <a:t></a:t>
            </a:r>
            <a:r>
              <a:rPr lang="fr-FR" sz="2400" b="1" dirty="0">
                <a:solidFill>
                  <a:schemeClr val="bg1"/>
                </a:solidFill>
                <a:latin typeface="Arial" panose="020B0604020202020204" pitchFamily="34" charset="0"/>
              </a:rPr>
              <a:t>des documents </a:t>
            </a:r>
            <a:r>
              <a:rPr lang="nl-NL" sz="2400" dirty="0">
                <a:solidFill>
                  <a:schemeClr val="bg1"/>
                </a:solidFill>
                <a:sym typeface="Wingdings" panose="05000000000000000000" pitchFamily="2" charset="2"/>
              </a:rPr>
              <a:t> (</a:t>
            </a:r>
            <a:r>
              <a:rPr lang="nl-NL" sz="2400" dirty="0" err="1">
                <a:solidFill>
                  <a:schemeClr val="bg1"/>
                </a:solidFill>
                <a:sym typeface="Wingdings" panose="05000000000000000000" pitchFamily="2" charset="2"/>
              </a:rPr>
              <a:t>conclusions</a:t>
            </a:r>
            <a:r>
              <a:rPr lang="nl-NL" sz="2400" dirty="0">
                <a:solidFill>
                  <a:schemeClr val="bg1"/>
                </a:solidFill>
                <a:sym typeface="Wingdings" panose="05000000000000000000" pitchFamily="2" charset="2"/>
              </a:rPr>
              <a:t>, des </a:t>
            </a:r>
            <a:r>
              <a:rPr lang="nl-NL" sz="2400" dirty="0" err="1">
                <a:solidFill>
                  <a:schemeClr val="bg1"/>
                </a:solidFill>
                <a:sym typeface="Wingdings" panose="05000000000000000000" pitchFamily="2" charset="2"/>
              </a:rPr>
              <a:t>liasses</a:t>
            </a:r>
            <a:r>
              <a:rPr lang="nl-NL" sz="2400" dirty="0">
                <a:solidFill>
                  <a:schemeClr val="bg1"/>
                </a:solidFill>
                <a:sym typeface="Wingdings" panose="05000000000000000000" pitchFamily="2" charset="2"/>
              </a:rPr>
              <a:t>, lettres ex. acte </a:t>
            </a:r>
            <a:r>
              <a:rPr lang="nl-NL" sz="2400" dirty="0" err="1">
                <a:solidFill>
                  <a:schemeClr val="bg1"/>
                </a:solidFill>
                <a:sym typeface="Wingdings" panose="05000000000000000000" pitchFamily="2" charset="2"/>
              </a:rPr>
              <a:t>introductif</a:t>
            </a:r>
            <a:r>
              <a:rPr lang="nl-NL" sz="2400" dirty="0">
                <a:solidFill>
                  <a:schemeClr val="bg1"/>
                </a:solidFill>
                <a:sym typeface="Wingdings" panose="05000000000000000000" pitchFamily="2" charset="2"/>
              </a:rPr>
              <a:t>)</a:t>
            </a:r>
          </a:p>
        </p:txBody>
      </p:sp>
      <p:sp>
        <p:nvSpPr>
          <p:cNvPr id="2" name="Tekstvak 1">
            <a:extLst>
              <a:ext uri="{FF2B5EF4-FFF2-40B4-BE49-F238E27FC236}">
                <a16:creationId xmlns:a16="http://schemas.microsoft.com/office/drawing/2014/main" id="{1AA5693C-2541-0091-E173-857FEAE14F73}"/>
              </a:ext>
            </a:extLst>
          </p:cNvPr>
          <p:cNvSpPr txBox="1"/>
          <p:nvPr/>
        </p:nvSpPr>
        <p:spPr>
          <a:xfrm>
            <a:off x="658761" y="235974"/>
            <a:ext cx="11071123" cy="2308324"/>
          </a:xfrm>
          <a:prstGeom prst="rect">
            <a:avLst/>
          </a:prstGeom>
          <a:noFill/>
        </p:spPr>
        <p:txBody>
          <a:bodyPr wrap="square" rtlCol="0">
            <a:spAutoFit/>
          </a:bodyPr>
          <a:lstStyle/>
          <a:p>
            <a:pPr algn="ctr"/>
            <a:r>
              <a:rPr lang="nl-BE" sz="7200" dirty="0">
                <a:solidFill>
                  <a:schemeClr val="bg1"/>
                </a:solidFill>
              </a:rPr>
              <a:t>“ L’ </a:t>
            </a:r>
            <a:r>
              <a:rPr lang="nl-BE" sz="7200" dirty="0" err="1">
                <a:solidFill>
                  <a:schemeClr val="bg1"/>
                </a:solidFill>
              </a:rPr>
              <a:t>utilisation</a:t>
            </a:r>
            <a:r>
              <a:rPr lang="nl-BE" sz="7200" dirty="0">
                <a:solidFill>
                  <a:schemeClr val="bg1"/>
                </a:solidFill>
              </a:rPr>
              <a:t> de e-</a:t>
            </a:r>
            <a:r>
              <a:rPr lang="nl-BE" sz="7200" dirty="0" err="1">
                <a:solidFill>
                  <a:schemeClr val="bg1"/>
                </a:solidFill>
              </a:rPr>
              <a:t>Deposit</a:t>
            </a:r>
            <a:endParaRPr lang="nl-BE" sz="7200" dirty="0">
              <a:solidFill>
                <a:schemeClr val="bg1"/>
              </a:solidFill>
            </a:endParaRPr>
          </a:p>
          <a:p>
            <a:pPr algn="ctr"/>
            <a:r>
              <a:rPr lang="nl-BE" sz="7200" dirty="0">
                <a:solidFill>
                  <a:schemeClr val="bg1"/>
                </a:solidFill>
              </a:rPr>
              <a:t>pour </a:t>
            </a:r>
            <a:r>
              <a:rPr lang="nl-BE" sz="7200" dirty="0" err="1">
                <a:solidFill>
                  <a:schemeClr val="bg1"/>
                </a:solidFill>
              </a:rPr>
              <a:t>le</a:t>
            </a:r>
            <a:r>
              <a:rPr lang="nl-BE" sz="7200" dirty="0">
                <a:solidFill>
                  <a:schemeClr val="bg1"/>
                </a:solidFill>
              </a:rPr>
              <a:t> médiateur” </a:t>
            </a:r>
          </a:p>
        </p:txBody>
      </p:sp>
      <p:sp>
        <p:nvSpPr>
          <p:cNvPr id="3" name="Tekstvak 2">
            <a:extLst>
              <a:ext uri="{FF2B5EF4-FFF2-40B4-BE49-F238E27FC236}">
                <a16:creationId xmlns:a16="http://schemas.microsoft.com/office/drawing/2014/main" id="{1A1C2A99-8684-B53A-FCBC-2A1DCC1F96D7}"/>
              </a:ext>
            </a:extLst>
          </p:cNvPr>
          <p:cNvSpPr txBox="1"/>
          <p:nvPr/>
        </p:nvSpPr>
        <p:spPr>
          <a:xfrm>
            <a:off x="0" y="3112109"/>
            <a:ext cx="12192000" cy="1569660"/>
          </a:xfrm>
          <a:prstGeom prst="rect">
            <a:avLst/>
          </a:prstGeom>
          <a:solidFill>
            <a:schemeClr val="bg1">
              <a:lumMod val="95000"/>
            </a:schemeClr>
          </a:solidFill>
        </p:spPr>
        <p:txBody>
          <a:bodyPr wrap="square" rtlCol="0">
            <a:spAutoFit/>
          </a:bodyPr>
          <a:lstStyle/>
          <a:p>
            <a:pPr algn="ctr"/>
            <a:endParaRPr lang="nl-BE" sz="2400" dirty="0">
              <a:solidFill>
                <a:srgbClr val="40ABBA"/>
              </a:solidFill>
            </a:endParaRPr>
          </a:p>
          <a:p>
            <a:pPr algn="ctr"/>
            <a:r>
              <a:rPr lang="nl-BE" sz="4800" dirty="0">
                <a:solidFill>
                  <a:srgbClr val="40ABBA"/>
                </a:solidFill>
              </a:rPr>
              <a:t>e-</a:t>
            </a:r>
            <a:r>
              <a:rPr lang="nl-BE" sz="4800" dirty="0" err="1">
                <a:solidFill>
                  <a:srgbClr val="40ABBA"/>
                </a:solidFill>
              </a:rPr>
              <a:t>Deposit</a:t>
            </a:r>
            <a:r>
              <a:rPr lang="nl-BE" sz="4800" dirty="0">
                <a:solidFill>
                  <a:srgbClr val="40ABBA"/>
                </a:solidFill>
              </a:rPr>
              <a:t>: </a:t>
            </a:r>
            <a:r>
              <a:rPr lang="fr-FR" sz="4800" dirty="0">
                <a:solidFill>
                  <a:srgbClr val="40ABBA"/>
                </a:solidFill>
              </a:rPr>
              <a:t>C’est</a:t>
            </a:r>
            <a:r>
              <a:rPr lang="nl-BE" sz="4800" dirty="0">
                <a:solidFill>
                  <a:srgbClr val="40ABBA"/>
                </a:solidFill>
              </a:rPr>
              <a:t> </a:t>
            </a:r>
            <a:r>
              <a:rPr lang="nl-BE" sz="4800" dirty="0" err="1">
                <a:solidFill>
                  <a:srgbClr val="40ABBA"/>
                </a:solidFill>
              </a:rPr>
              <a:t>quoi</a:t>
            </a:r>
            <a:r>
              <a:rPr lang="nl-BE" sz="4800" dirty="0">
                <a:solidFill>
                  <a:srgbClr val="40ABBA"/>
                </a:solidFill>
              </a:rPr>
              <a:t>?</a:t>
            </a:r>
          </a:p>
          <a:p>
            <a:pPr algn="ctr"/>
            <a:endParaRPr lang="nl-BE" sz="2400" dirty="0">
              <a:solidFill>
                <a:srgbClr val="40ABBA"/>
              </a:solidFill>
            </a:endParaRPr>
          </a:p>
        </p:txBody>
      </p:sp>
    </p:spTree>
    <p:extLst>
      <p:ext uri="{BB962C8B-B14F-4D97-AF65-F5344CB8AC3E}">
        <p14:creationId xmlns:p14="http://schemas.microsoft.com/office/powerpoint/2010/main" val="428603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970334" y="1412777"/>
            <a:ext cx="8255003" cy="3617479"/>
          </a:xfrm>
          <a:prstGeom prst="rect">
            <a:avLst/>
          </a:prstGeom>
        </p:spPr>
      </p:pic>
      <p:sp>
        <p:nvSpPr>
          <p:cNvPr id="9" name="TextBox 8">
            <a:extLst>
              <a:ext uri="{FF2B5EF4-FFF2-40B4-BE49-F238E27FC236}">
                <a16:creationId xmlns:a16="http://schemas.microsoft.com/office/drawing/2014/main" id="{54A203C4-32F0-41AC-91F0-4095A654D8C4}"/>
              </a:ext>
            </a:extLst>
          </p:cNvPr>
          <p:cNvSpPr txBox="1"/>
          <p:nvPr/>
        </p:nvSpPr>
        <p:spPr>
          <a:xfrm>
            <a:off x="1966663" y="4903767"/>
            <a:ext cx="8114051" cy="1323439"/>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fr-BE" sz="1600" dirty="0">
                <a:solidFill>
                  <a:prstClr val="black"/>
                </a:solidFill>
                <a:latin typeface="Arial" charset="0"/>
                <a:ea typeface="ＭＳ Ｐゴシック" pitchFamily="34" charset="-128"/>
              </a:rPr>
              <a:t>Après avoir validé votre profil, vous atterrirez sur la page d’accueil. Vous devez sélectionner votre catégorie et votre capacité correctes et effectuer l’action souhaitée, par exemple « Dépôt de documents dans une affaire ».</a:t>
            </a:r>
            <a:endParaRPr lang="fr-FR" sz="1600" dirty="0">
              <a:solidFill>
                <a:prstClr val="black"/>
              </a:solidFill>
              <a:latin typeface="Arial" charset="0"/>
              <a:ea typeface="ＭＳ Ｐゴシック" pitchFamily="34" charset="-128"/>
            </a:endParaRPr>
          </a:p>
          <a:p>
            <a:pPr marL="285750" indent="-285750" eaLnBrk="0" fontAlgn="base" hangingPunct="0">
              <a:spcBef>
                <a:spcPct val="0"/>
              </a:spcBef>
              <a:spcAft>
                <a:spcPct val="0"/>
              </a:spcAft>
              <a:buFont typeface="Arial" panose="020B0604020202020204" pitchFamily="34" charset="0"/>
              <a:buChar char="•"/>
            </a:pPr>
            <a:r>
              <a:rPr lang="fr-BE" sz="1600" dirty="0">
                <a:solidFill>
                  <a:prstClr val="black"/>
                </a:solidFill>
                <a:latin typeface="Arial" charset="0"/>
                <a:ea typeface="ＭＳ Ｐゴシック" pitchFamily="34" charset="-128"/>
              </a:rPr>
              <a:t>Veuillez sélectionner </a:t>
            </a:r>
            <a:r>
              <a:rPr lang="fr-FR" sz="1600" dirty="0">
                <a:solidFill>
                  <a:prstClr val="black"/>
                </a:solidFill>
                <a:latin typeface="Arial" charset="0"/>
                <a:ea typeface="ＭＳ Ｐゴシック" pitchFamily="34" charset="-128"/>
              </a:rPr>
              <a:t>la </a:t>
            </a:r>
            <a:r>
              <a:rPr lang="fr-FR" sz="1600" b="1" dirty="0">
                <a:solidFill>
                  <a:prstClr val="black"/>
                </a:solidFill>
                <a:latin typeface="Arial" charset="0"/>
                <a:ea typeface="ＭＳ Ｐゴシック" pitchFamily="34" charset="-128"/>
              </a:rPr>
              <a:t>catégorie ‘Documents pour une affaire’</a:t>
            </a:r>
            <a:r>
              <a:rPr lang="fr-FR" sz="1600" dirty="0">
                <a:solidFill>
                  <a:prstClr val="black"/>
                </a:solidFill>
                <a:latin typeface="Arial" charset="0"/>
                <a:ea typeface="ＭＳ Ｐゴシック" pitchFamily="34" charset="-128"/>
              </a:rPr>
              <a:t> dans la liste de sélection</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1919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400" dirty="0">
                <a:solidFill>
                  <a:srgbClr val="4F81BD"/>
                </a:solidFill>
                <a:latin typeface="Arial"/>
                <a:ea typeface="ＭＳ Ｐゴシック"/>
              </a:rPr>
              <a:t>      </a:t>
            </a:r>
            <a:r>
              <a:rPr lang="fr-FR" sz="2000" dirty="0">
                <a:solidFill>
                  <a:srgbClr val="4F81BD"/>
                </a:solidFill>
                <a:latin typeface="Arial"/>
                <a:ea typeface="ＭＳ Ｐゴシック"/>
              </a:rPr>
              <a:t>Sélection de la catégorie, l’action et le profil</a:t>
            </a:r>
          </a:p>
        </p:txBody>
      </p:sp>
      <p:cxnSp>
        <p:nvCxnSpPr>
          <p:cNvPr id="14" name="Straight Arrow Connector 13">
            <a:extLst>
              <a:ext uri="{FF2B5EF4-FFF2-40B4-BE49-F238E27FC236}">
                <a16:creationId xmlns:a16="http://schemas.microsoft.com/office/drawing/2014/main" id="{8F5F3FC9-5D58-4B91-9EC0-3BE6EA46E44C}"/>
              </a:ext>
            </a:extLst>
          </p:cNvPr>
          <p:cNvCxnSpPr>
            <a:cxnSpLocks/>
          </p:cNvCxnSpPr>
          <p:nvPr/>
        </p:nvCxnSpPr>
        <p:spPr bwMode="auto">
          <a:xfrm>
            <a:off x="7392144" y="3884728"/>
            <a:ext cx="0" cy="162199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414276F5-5726-43F3-9992-F98E946BDF8F}"/>
              </a:ext>
            </a:extLst>
          </p:cNvPr>
          <p:cNvSpPr/>
          <p:nvPr/>
        </p:nvSpPr>
        <p:spPr bwMode="auto">
          <a:xfrm>
            <a:off x="7392144" y="3531509"/>
            <a:ext cx="2833192" cy="35321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7" name="Rectangle 6"/>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46691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F2C07F0-ED2A-362C-9A8C-09F267554E82}"/>
              </a:ext>
            </a:extLst>
          </p:cNvPr>
          <p:cNvSpPr txBox="1"/>
          <p:nvPr/>
        </p:nvSpPr>
        <p:spPr>
          <a:xfrm>
            <a:off x="698089" y="2814657"/>
            <a:ext cx="4034751" cy="3539430"/>
          </a:xfrm>
          <a:prstGeom prst="rect">
            <a:avLst/>
          </a:prstGeom>
          <a:solidFill>
            <a:schemeClr val="bg2"/>
          </a:solidFill>
        </p:spPr>
        <p:txBody>
          <a:bodyPr wrap="square" rtlCol="0">
            <a:spAutoFit/>
          </a:bodyPr>
          <a:lstStyle/>
          <a:p>
            <a:pPr algn="just"/>
            <a:r>
              <a:rPr lang="fr-BE" sz="1600" dirty="0"/>
              <a:t>Si vous souhaitez soumettre une demande, une liasse de documents ou une lettre via e-</a:t>
            </a:r>
            <a:r>
              <a:rPr lang="fr-BE" sz="1600" dirty="0" err="1"/>
              <a:t>Deposit</a:t>
            </a:r>
            <a:r>
              <a:rPr lang="fr-BE" sz="1600" dirty="0"/>
              <a:t>, vous devez :
Sélectionnez la catégorie 'Documents dans un dossier’</a:t>
            </a:r>
          </a:p>
          <a:p>
            <a:pPr algn="just"/>
            <a:r>
              <a:rPr lang="fr-BE" sz="1600" dirty="0">
                <a:solidFill>
                  <a:srgbClr val="626262"/>
                </a:solidFill>
                <a:latin typeface="Arial" panose="020B0604020202020204" pitchFamily="34" charset="0"/>
              </a:rPr>
              <a:t>Après cela, sélectionnez votre capacité suivie de l’action que vous souhaitez entreprendre.</a:t>
            </a:r>
            <a:br>
              <a:rPr lang="fr-BE" sz="1600" dirty="0">
                <a:solidFill>
                  <a:srgbClr val="626262"/>
                </a:solidFill>
                <a:latin typeface="Arial" panose="020B0604020202020204" pitchFamily="34" charset="0"/>
              </a:rPr>
            </a:br>
            <a:r>
              <a:rPr lang="fr-BE" sz="1600" b="0" i="0" dirty="0">
                <a:solidFill>
                  <a:srgbClr val="626262"/>
                </a:solidFill>
                <a:effectLst/>
                <a:latin typeface="Arial" panose="020B0604020202020204" pitchFamily="34" charset="0"/>
              </a:rPr>
              <a:t>CE QU'IL FAUT FAIRE:</a:t>
            </a:r>
          </a:p>
          <a:p>
            <a:pPr algn="just">
              <a:buFont typeface="Arial" panose="020B0604020202020204" pitchFamily="34" charset="0"/>
              <a:buChar char="•"/>
            </a:pPr>
            <a:r>
              <a:rPr lang="fr-BE" sz="1600" b="0" i="0" dirty="0">
                <a:solidFill>
                  <a:srgbClr val="626262"/>
                </a:solidFill>
                <a:effectLst/>
                <a:latin typeface="Arial" panose="020B0604020202020204" pitchFamily="34" charset="0"/>
              </a:rPr>
              <a:t>Premier dépôt de documents:</a:t>
            </a:r>
          </a:p>
          <a:p>
            <a:pPr marL="742950" lvl="1" indent="-285750" algn="just">
              <a:buFont typeface="Arial" panose="020B0604020202020204" pitchFamily="34" charset="0"/>
              <a:buChar char="•"/>
            </a:pPr>
            <a:r>
              <a:rPr lang="fr-BE" sz="1600" b="0" i="0" dirty="0">
                <a:solidFill>
                  <a:srgbClr val="626262"/>
                </a:solidFill>
                <a:effectLst/>
                <a:latin typeface="Arial" panose="020B0604020202020204" pitchFamily="34" charset="0"/>
              </a:rPr>
              <a:t>Avec le profil du citoyen</a:t>
            </a:r>
          </a:p>
          <a:p>
            <a:pPr marL="1143000" lvl="2" indent="-228600" algn="just">
              <a:buFont typeface="Arial" panose="020B0604020202020204" pitchFamily="34" charset="0"/>
              <a:buChar char="•"/>
            </a:pPr>
            <a:r>
              <a:rPr lang="fr-BE" sz="1600" b="0" i="0" dirty="0">
                <a:solidFill>
                  <a:srgbClr val="626262"/>
                </a:solidFill>
                <a:effectLst/>
                <a:latin typeface="Arial" panose="020B0604020202020204" pitchFamily="34" charset="0"/>
              </a:rPr>
              <a:t>Sélectionner le profil citoyen</a:t>
            </a:r>
          </a:p>
          <a:p>
            <a:pPr marL="1143000" lvl="2" indent="-228600" algn="just">
              <a:buFont typeface="Arial" panose="020B0604020202020204" pitchFamily="34" charset="0"/>
              <a:buChar char="•"/>
            </a:pPr>
            <a:r>
              <a:rPr lang="fr-BE" sz="1600" b="0" i="0" dirty="0">
                <a:solidFill>
                  <a:srgbClr val="626262"/>
                </a:solidFill>
                <a:effectLst/>
                <a:latin typeface="Arial" panose="020B0604020202020204" pitchFamily="34" charset="0"/>
              </a:rPr>
              <a:t>Action dépôt de documents</a:t>
            </a:r>
          </a:p>
          <a:p>
            <a:pPr marL="285750" indent="-285750">
              <a:buFont typeface="Arial" panose="020B0604020202020204" pitchFamily="34" charset="0"/>
              <a:buChar char="•"/>
            </a:pPr>
            <a:endParaRPr lang="nl-NL" sz="1600" b="0" i="0" dirty="0">
              <a:solidFill>
                <a:srgbClr val="626262"/>
              </a:solidFill>
              <a:effectLst/>
              <a:latin typeface="Arial" panose="020B0604020202020204" pitchFamily="34" charset="0"/>
            </a:endParaRPr>
          </a:p>
        </p:txBody>
      </p:sp>
      <p:pic>
        <p:nvPicPr>
          <p:cNvPr id="5" name="Afbeelding 4">
            <a:extLst>
              <a:ext uri="{FF2B5EF4-FFF2-40B4-BE49-F238E27FC236}">
                <a16:creationId xmlns:a16="http://schemas.microsoft.com/office/drawing/2014/main" id="{3F816D47-ABBE-4B4B-7926-96EFF003A1E4}"/>
              </a:ext>
            </a:extLst>
          </p:cNvPr>
          <p:cNvPicPr>
            <a:picLocks noChangeAspect="1"/>
          </p:cNvPicPr>
          <p:nvPr/>
        </p:nvPicPr>
        <p:blipFill>
          <a:blip r:embed="rId2"/>
          <a:stretch>
            <a:fillRect/>
          </a:stretch>
        </p:blipFill>
        <p:spPr>
          <a:xfrm>
            <a:off x="0" y="7738"/>
            <a:ext cx="12192000" cy="2889955"/>
          </a:xfrm>
          <a:prstGeom prst="rect">
            <a:avLst/>
          </a:prstGeom>
        </p:spPr>
      </p:pic>
      <p:sp>
        <p:nvSpPr>
          <p:cNvPr id="9" name="Tekstvak 8">
            <a:extLst>
              <a:ext uri="{FF2B5EF4-FFF2-40B4-BE49-F238E27FC236}">
                <a16:creationId xmlns:a16="http://schemas.microsoft.com/office/drawing/2014/main" id="{8FD371EF-BE80-8CA7-D445-C47627A5DAF2}"/>
              </a:ext>
            </a:extLst>
          </p:cNvPr>
          <p:cNvSpPr txBox="1"/>
          <p:nvPr/>
        </p:nvSpPr>
        <p:spPr>
          <a:xfrm>
            <a:off x="182880" y="1643463"/>
            <a:ext cx="11612495" cy="58477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a:ln>
                  <a:noFill/>
                </a:ln>
                <a:solidFill>
                  <a:prstClr val="black"/>
                </a:solidFill>
                <a:effectLst/>
                <a:uLnTx/>
                <a:uFillTx/>
                <a:latin typeface="Arial"/>
                <a:ea typeface="ＭＳ Ｐゴシック"/>
              </a:rPr>
              <a:t>Vous téléchargerez toujours des pièces dans une certaine capacité. En tant que médiateur accrédité sans accès réservé, vous choisissez « citoyen ». Au moins une capacité doit être mentionnée, sinon il n’est pas possible de télécharger des documents.</a:t>
            </a:r>
            <a:endParaRPr kumimoji="0" lang="nl-NL" sz="1600" b="0" i="0" u="none" strike="noStrike" kern="0" cap="none" spc="0" normalizeH="0" baseline="0" noProof="0" dirty="0">
              <a:ln>
                <a:noFill/>
              </a:ln>
              <a:solidFill>
                <a:prstClr val="black"/>
              </a:solidFill>
              <a:effectLst/>
              <a:uLnTx/>
              <a:uFillTx/>
              <a:latin typeface="Arial"/>
              <a:ea typeface="ＭＳ Ｐゴシック"/>
            </a:endParaRPr>
          </a:p>
        </p:txBody>
      </p:sp>
      <p:sp>
        <p:nvSpPr>
          <p:cNvPr id="13" name="Title 1">
            <a:extLst>
              <a:ext uri="{FF2B5EF4-FFF2-40B4-BE49-F238E27FC236}">
                <a16:creationId xmlns:a16="http://schemas.microsoft.com/office/drawing/2014/main" id="{12FBEDCB-399F-66E5-22C6-9F6D41BC20DC}"/>
              </a:ext>
            </a:extLst>
          </p:cNvPr>
          <p:cNvSpPr txBox="1">
            <a:spLocks/>
          </p:cNvSpPr>
          <p:nvPr/>
        </p:nvSpPr>
        <p:spPr bwMode="auto">
          <a:xfrm>
            <a:off x="1781884" y="619743"/>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1F497D">
                    <a:lumMod val="75000"/>
                  </a:srgbClr>
                </a:solidFill>
                <a:latin typeface="Arial"/>
                <a:ea typeface="ＭＳ Ｐゴシック"/>
              </a:rPr>
              <a:t>     </a:t>
            </a:r>
            <a:r>
              <a:rPr lang="nl-BE" sz="2000" kern="0" dirty="0">
                <a:solidFill>
                  <a:srgbClr val="4F81BD"/>
                </a:solidFill>
                <a:latin typeface="Arial"/>
                <a:ea typeface="ＭＳ Ｐゴシック"/>
              </a:rPr>
              <a:t> Action </a:t>
            </a:r>
            <a:r>
              <a:rPr lang="nl-BE" sz="2000" kern="0" dirty="0" err="1">
                <a:solidFill>
                  <a:srgbClr val="4F81BD"/>
                </a:solidFill>
                <a:latin typeface="Arial"/>
                <a:ea typeface="ＭＳ Ｐゴシック"/>
              </a:rPr>
              <a:t>déposer</a:t>
            </a:r>
            <a:r>
              <a:rPr lang="nl-BE" sz="2000" kern="0" dirty="0">
                <a:solidFill>
                  <a:srgbClr val="4F81BD"/>
                </a:solidFill>
                <a:latin typeface="Arial"/>
                <a:ea typeface="ＭＳ Ｐゴシック"/>
              </a:rPr>
              <a:t> comme </a:t>
            </a:r>
            <a:r>
              <a:rPr lang="nl-BE" sz="2000" kern="0" dirty="0" err="1">
                <a:solidFill>
                  <a:srgbClr val="4F81BD"/>
                </a:solidFill>
                <a:latin typeface="Arial"/>
                <a:ea typeface="ＭＳ Ｐゴシック"/>
              </a:rPr>
              <a:t>citoyen</a:t>
            </a:r>
            <a:r>
              <a:rPr lang="nl-BE" sz="2000" kern="0" dirty="0">
                <a:solidFill>
                  <a:srgbClr val="4F81BD"/>
                </a:solidFill>
                <a:latin typeface="Arial"/>
                <a:ea typeface="ＭＳ Ｐゴシック"/>
              </a:rPr>
              <a:t> (médiateur </a:t>
            </a:r>
            <a:r>
              <a:rPr lang="nl-BE" sz="2000" kern="0" dirty="0" err="1">
                <a:solidFill>
                  <a:srgbClr val="4F81BD"/>
                </a:solidFill>
                <a:latin typeface="Arial"/>
                <a:ea typeface="ＭＳ Ｐゴシック"/>
              </a:rPr>
              <a:t>agréé</a:t>
            </a:r>
            <a:r>
              <a:rPr lang="nl-BE" sz="2000" kern="0" dirty="0">
                <a:solidFill>
                  <a:srgbClr val="4F81BD"/>
                </a:solidFill>
                <a:latin typeface="Arial"/>
                <a:ea typeface="ＭＳ Ｐゴシック"/>
              </a:rPr>
              <a:t>)</a:t>
            </a:r>
            <a:endParaRPr lang="nl-BE" sz="2400" kern="0" dirty="0">
              <a:solidFill>
                <a:srgbClr val="4F81BD"/>
              </a:solidFill>
              <a:latin typeface="Arial"/>
              <a:ea typeface="ＭＳ Ｐゴシック"/>
            </a:endParaRPr>
          </a:p>
        </p:txBody>
      </p:sp>
      <p:pic>
        <p:nvPicPr>
          <p:cNvPr id="4" name="Afbeelding 3">
            <a:extLst>
              <a:ext uri="{FF2B5EF4-FFF2-40B4-BE49-F238E27FC236}">
                <a16:creationId xmlns:a16="http://schemas.microsoft.com/office/drawing/2014/main" id="{318D7CB6-5556-563D-8646-9CB015EDF193}"/>
              </a:ext>
            </a:extLst>
          </p:cNvPr>
          <p:cNvPicPr>
            <a:picLocks noChangeAspect="1"/>
          </p:cNvPicPr>
          <p:nvPr/>
        </p:nvPicPr>
        <p:blipFill>
          <a:blip r:embed="rId3"/>
          <a:stretch>
            <a:fillRect/>
          </a:stretch>
        </p:blipFill>
        <p:spPr>
          <a:xfrm>
            <a:off x="698089" y="2146617"/>
            <a:ext cx="10640471" cy="651397"/>
          </a:xfrm>
          <a:prstGeom prst="rect">
            <a:avLst/>
          </a:prstGeom>
        </p:spPr>
      </p:pic>
      <p:pic>
        <p:nvPicPr>
          <p:cNvPr id="8" name="Afbeelding 7">
            <a:extLst>
              <a:ext uri="{FF2B5EF4-FFF2-40B4-BE49-F238E27FC236}">
                <a16:creationId xmlns:a16="http://schemas.microsoft.com/office/drawing/2014/main" id="{D5305886-EBD1-2190-9B6B-09BEAFE77E51}"/>
              </a:ext>
            </a:extLst>
          </p:cNvPr>
          <p:cNvPicPr>
            <a:picLocks noChangeAspect="1"/>
          </p:cNvPicPr>
          <p:nvPr/>
        </p:nvPicPr>
        <p:blipFill>
          <a:blip r:embed="rId4"/>
          <a:stretch>
            <a:fillRect/>
          </a:stretch>
        </p:blipFill>
        <p:spPr>
          <a:xfrm>
            <a:off x="4793523" y="2924330"/>
            <a:ext cx="7001852" cy="2457793"/>
          </a:xfrm>
          <a:prstGeom prst="rect">
            <a:avLst/>
          </a:prstGeom>
        </p:spPr>
      </p:pic>
      <p:sp>
        <p:nvSpPr>
          <p:cNvPr id="15" name="Tekstvak 14">
            <a:extLst>
              <a:ext uri="{FF2B5EF4-FFF2-40B4-BE49-F238E27FC236}">
                <a16:creationId xmlns:a16="http://schemas.microsoft.com/office/drawing/2014/main" id="{52B0FA04-495C-F0EF-9998-1D4F7DF584FA}"/>
              </a:ext>
            </a:extLst>
          </p:cNvPr>
          <p:cNvSpPr txBox="1"/>
          <p:nvPr/>
        </p:nvSpPr>
        <p:spPr>
          <a:xfrm>
            <a:off x="6745474" y="4738261"/>
            <a:ext cx="2871308" cy="369332"/>
          </a:xfrm>
          <a:prstGeom prst="rect">
            <a:avLst/>
          </a:prstGeom>
          <a:noFill/>
        </p:spPr>
        <p:txBody>
          <a:bodyPr wrap="square">
            <a:spAutoFit/>
          </a:bodyPr>
          <a:lstStyle/>
          <a:p>
            <a:r>
              <a:rPr lang="fr-BE" dirty="0">
                <a:solidFill>
                  <a:srgbClr val="002060"/>
                </a:solidFill>
              </a:rPr>
              <a:t>Enfin, appuyez sur le bouton</a:t>
            </a:r>
          </a:p>
        </p:txBody>
      </p:sp>
      <p:sp>
        <p:nvSpPr>
          <p:cNvPr id="16" name="Pijl: rechts 15">
            <a:extLst>
              <a:ext uri="{FF2B5EF4-FFF2-40B4-BE49-F238E27FC236}">
                <a16:creationId xmlns:a16="http://schemas.microsoft.com/office/drawing/2014/main" id="{2A309CEB-2E67-471E-0B73-F546958BF0C6}"/>
              </a:ext>
            </a:extLst>
          </p:cNvPr>
          <p:cNvSpPr/>
          <p:nvPr/>
        </p:nvSpPr>
        <p:spPr>
          <a:xfrm>
            <a:off x="9677465" y="4830594"/>
            <a:ext cx="632032"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2827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1EBDE57-F244-7B38-B82D-6E5479B960CE}"/>
              </a:ext>
            </a:extLst>
          </p:cNvPr>
          <p:cNvPicPr>
            <a:picLocks noChangeAspect="1"/>
          </p:cNvPicPr>
          <p:nvPr/>
        </p:nvPicPr>
        <p:blipFill>
          <a:blip r:embed="rId2"/>
          <a:stretch>
            <a:fillRect/>
          </a:stretch>
        </p:blipFill>
        <p:spPr>
          <a:xfrm>
            <a:off x="480229" y="2286728"/>
            <a:ext cx="11231542" cy="4571272"/>
          </a:xfrm>
          <a:prstGeom prst="rect">
            <a:avLst/>
          </a:prstGeom>
        </p:spPr>
      </p:pic>
      <p:sp>
        <p:nvSpPr>
          <p:cNvPr id="10" name="Tekstvak 9">
            <a:extLst>
              <a:ext uri="{FF2B5EF4-FFF2-40B4-BE49-F238E27FC236}">
                <a16:creationId xmlns:a16="http://schemas.microsoft.com/office/drawing/2014/main" id="{A3C86826-4188-D0CA-CDA5-21E6DAB32FC9}"/>
              </a:ext>
            </a:extLst>
          </p:cNvPr>
          <p:cNvSpPr txBox="1"/>
          <p:nvPr/>
        </p:nvSpPr>
        <p:spPr>
          <a:xfrm>
            <a:off x="1755228" y="5988297"/>
            <a:ext cx="6001407" cy="646331"/>
          </a:xfrm>
          <a:prstGeom prst="rect">
            <a:avLst/>
          </a:prstGeom>
          <a:noFill/>
        </p:spPr>
        <p:txBody>
          <a:bodyPr wrap="square">
            <a:spAutoFit/>
          </a:bodyPr>
          <a:lstStyle/>
          <a:p>
            <a:r>
              <a:rPr lang="fr-BE" b="0" i="0" dirty="0">
                <a:solidFill>
                  <a:srgbClr val="002060"/>
                </a:solidFill>
                <a:effectLst/>
                <a:latin typeface="Segoe UI Web (West European)"/>
              </a:rPr>
              <a:t>En appuyant sur le bouton « vers dépôt », la page est complété avec le numéro de rôle et le type de document.</a:t>
            </a:r>
            <a:endParaRPr lang="fr-BE" dirty="0">
              <a:solidFill>
                <a:srgbClr val="002060"/>
              </a:solidFill>
            </a:endParaRPr>
          </a:p>
        </p:txBody>
      </p:sp>
      <p:pic>
        <p:nvPicPr>
          <p:cNvPr id="12" name="Afbeelding 11">
            <a:extLst>
              <a:ext uri="{FF2B5EF4-FFF2-40B4-BE49-F238E27FC236}">
                <a16:creationId xmlns:a16="http://schemas.microsoft.com/office/drawing/2014/main" id="{09C34FB9-FE75-E735-4022-585A7759E681}"/>
              </a:ext>
            </a:extLst>
          </p:cNvPr>
          <p:cNvPicPr>
            <a:picLocks noChangeAspect="1"/>
          </p:cNvPicPr>
          <p:nvPr/>
        </p:nvPicPr>
        <p:blipFill>
          <a:blip r:embed="rId3"/>
          <a:stretch>
            <a:fillRect/>
          </a:stretch>
        </p:blipFill>
        <p:spPr>
          <a:xfrm>
            <a:off x="870585" y="0"/>
            <a:ext cx="10486269" cy="1371791"/>
          </a:xfrm>
          <a:prstGeom prst="rect">
            <a:avLst/>
          </a:prstGeom>
        </p:spPr>
      </p:pic>
      <p:sp>
        <p:nvSpPr>
          <p:cNvPr id="13" name="Content Placeholder 2">
            <a:extLst>
              <a:ext uri="{FF2B5EF4-FFF2-40B4-BE49-F238E27FC236}">
                <a16:creationId xmlns:a16="http://schemas.microsoft.com/office/drawing/2014/main" id="{6F5FE17E-E385-BD58-DE1B-303831C55E78}"/>
              </a:ext>
            </a:extLst>
          </p:cNvPr>
          <p:cNvSpPr txBox="1">
            <a:spLocks/>
          </p:cNvSpPr>
          <p:nvPr/>
        </p:nvSpPr>
        <p:spPr bwMode="auto">
          <a:xfrm>
            <a:off x="1038924" y="1371791"/>
            <a:ext cx="9344901" cy="4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lvl="0" indent="0">
              <a:defRPr/>
            </a:pPr>
            <a:r>
              <a:rPr lang="fr-BE" sz="1200" kern="0" dirty="0">
                <a:solidFill>
                  <a:prstClr val="black"/>
                </a:solidFill>
                <a:latin typeface="Arial"/>
                <a:ea typeface="ＭＳ Ｐゴシック"/>
              </a:rPr>
              <a:t>Après avoir sélectionné l’action « Déposer des documents », vous serez redirigé vers la page du dossier. Ici, vous devez entrer le </a:t>
            </a:r>
            <a:r>
              <a:rPr lang="fr-BE" sz="1200" b="1" kern="0" dirty="0">
                <a:solidFill>
                  <a:prstClr val="black"/>
                </a:solidFill>
                <a:latin typeface="Arial"/>
                <a:ea typeface="ＭＳ Ｐゴシック"/>
              </a:rPr>
              <a:t>« type et le lieu de l’autorité » </a:t>
            </a:r>
            <a:r>
              <a:rPr lang="fr-BE" sz="1200" kern="0" dirty="0">
                <a:solidFill>
                  <a:prstClr val="black"/>
                </a:solidFill>
                <a:latin typeface="Arial"/>
                <a:ea typeface="ＭＳ Ｐゴシック"/>
              </a:rPr>
              <a:t>et le </a:t>
            </a:r>
            <a:r>
              <a:rPr lang="fr-BE" sz="1200" b="1" kern="0" dirty="0">
                <a:solidFill>
                  <a:prstClr val="black"/>
                </a:solidFill>
                <a:latin typeface="Arial"/>
                <a:ea typeface="ＭＳ Ｐゴシック"/>
              </a:rPr>
              <a:t>« numéro de rôle » </a:t>
            </a:r>
            <a:r>
              <a:rPr lang="fr-BE" sz="1200" kern="0" dirty="0">
                <a:solidFill>
                  <a:prstClr val="black"/>
                </a:solidFill>
                <a:latin typeface="Arial"/>
                <a:ea typeface="ＭＳ Ｐゴシック"/>
              </a:rPr>
              <a:t>de l’affaire pour laquelle vous souhaitez déposer un document.</a:t>
            </a:r>
            <a:endParaRPr kumimoji="0" lang="nl-NL" sz="1200" b="0" i="0" u="none" strike="noStrike" kern="0" cap="none" spc="0" normalizeH="0" baseline="0" noProof="0" dirty="0">
              <a:ln>
                <a:noFill/>
              </a:ln>
              <a:solidFill>
                <a:prstClr val="black"/>
              </a:solidFill>
              <a:effectLst/>
              <a:uLnTx/>
              <a:uFillTx/>
              <a:latin typeface="Arial"/>
              <a:ea typeface="ＭＳ Ｐゴシック"/>
            </a:endParaRPr>
          </a:p>
        </p:txBody>
      </p:sp>
      <p:pic>
        <p:nvPicPr>
          <p:cNvPr id="15" name="Afbeelding 14">
            <a:extLst>
              <a:ext uri="{FF2B5EF4-FFF2-40B4-BE49-F238E27FC236}">
                <a16:creationId xmlns:a16="http://schemas.microsoft.com/office/drawing/2014/main" id="{1AFE4143-69B4-0CED-6376-4A79C917610C}"/>
              </a:ext>
            </a:extLst>
          </p:cNvPr>
          <p:cNvPicPr>
            <a:picLocks noChangeAspect="1"/>
          </p:cNvPicPr>
          <p:nvPr/>
        </p:nvPicPr>
        <p:blipFill>
          <a:blip r:embed="rId4"/>
          <a:stretch>
            <a:fillRect/>
          </a:stretch>
        </p:blipFill>
        <p:spPr>
          <a:xfrm>
            <a:off x="903974" y="1811621"/>
            <a:ext cx="10486269" cy="533474"/>
          </a:xfrm>
          <a:prstGeom prst="rect">
            <a:avLst/>
          </a:prstGeom>
        </p:spPr>
      </p:pic>
    </p:spTree>
    <p:extLst>
      <p:ext uri="{BB962C8B-B14F-4D97-AF65-F5344CB8AC3E}">
        <p14:creationId xmlns:p14="http://schemas.microsoft.com/office/powerpoint/2010/main" val="195235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70EAC54-9C63-C05C-9049-FEF1AA1CAC1B}"/>
              </a:ext>
            </a:extLst>
          </p:cNvPr>
          <p:cNvSpPr txBox="1"/>
          <p:nvPr/>
        </p:nvSpPr>
        <p:spPr>
          <a:xfrm>
            <a:off x="472761" y="721636"/>
            <a:ext cx="2428568" cy="2862322"/>
          </a:xfrm>
          <a:prstGeom prst="rect">
            <a:avLst/>
          </a:prstGeom>
          <a:noFill/>
        </p:spPr>
        <p:txBody>
          <a:bodyPr wrap="square">
            <a:spAutoFit/>
          </a:bodyPr>
          <a:lstStyle/>
          <a:p>
            <a:r>
              <a:rPr lang="fr-BE" b="0" i="0" dirty="0">
                <a:solidFill>
                  <a:srgbClr val="626262"/>
                </a:solidFill>
                <a:effectLst/>
                <a:latin typeface="Arial" panose="020B0604020202020204" pitchFamily="34" charset="0"/>
              </a:rPr>
              <a:t>Vous pouvez également déposer un acte introductif dans les affaires où un dossier n'a pas encore été créé. Veuillez trouver le numéro de rôle spécifique de la juridiction choisie </a:t>
            </a:r>
            <a:r>
              <a:rPr lang="fr-BE" b="0" i="0" u="none" strike="noStrike" dirty="0">
                <a:solidFill>
                  <a:srgbClr val="337AB7"/>
                </a:solidFill>
                <a:effectLst/>
                <a:latin typeface="Arial" panose="020B0604020202020204" pitchFamily="34" charset="0"/>
                <a:hlinkClick r:id="rId2" tooltip="[[missing key: edeposit.demoxls]] (XLS)"/>
              </a:rPr>
              <a:t>ici</a:t>
            </a:r>
            <a:r>
              <a:rPr lang="fr-BE" b="0" i="0" dirty="0">
                <a:solidFill>
                  <a:srgbClr val="626262"/>
                </a:solidFill>
                <a:effectLst/>
                <a:latin typeface="Arial" panose="020B0604020202020204" pitchFamily="34" charset="0"/>
              </a:rPr>
              <a:t> .</a:t>
            </a:r>
            <a:endParaRPr lang="nl-BE" dirty="0"/>
          </a:p>
        </p:txBody>
      </p:sp>
      <p:sp>
        <p:nvSpPr>
          <p:cNvPr id="10" name="Tekstvak 9">
            <a:extLst>
              <a:ext uri="{FF2B5EF4-FFF2-40B4-BE49-F238E27FC236}">
                <a16:creationId xmlns:a16="http://schemas.microsoft.com/office/drawing/2014/main" id="{2F3C8E58-75FF-AB60-3737-480A9E4A4CD6}"/>
              </a:ext>
            </a:extLst>
          </p:cNvPr>
          <p:cNvSpPr txBox="1"/>
          <p:nvPr/>
        </p:nvSpPr>
        <p:spPr>
          <a:xfrm>
            <a:off x="3406877" y="724886"/>
            <a:ext cx="7586506" cy="121264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fr-BE" sz="1400" b="0" i="0" dirty="0">
                <a:solidFill>
                  <a:srgbClr val="000000"/>
                </a:solidFill>
                <a:effectLst/>
                <a:latin typeface="Segoe UI Web (West European)"/>
              </a:rPr>
              <a:t>Ensuite, vous devez sélectionner le type de document que vous souhaitez soumettre sous la rubrique </a:t>
            </a:r>
            <a:r>
              <a:rPr lang="fr-BE" sz="1400" b="1" i="0" dirty="0">
                <a:solidFill>
                  <a:srgbClr val="000000"/>
                </a:solidFill>
                <a:effectLst/>
                <a:latin typeface="Segoe UI Web (West European)"/>
              </a:rPr>
              <a:t>« activité ».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fr-BE" sz="1400" b="0" i="0" dirty="0">
                <a:solidFill>
                  <a:srgbClr val="000000"/>
                </a:solidFill>
                <a:effectLst/>
                <a:latin typeface="Segoe UI Web (West European)"/>
              </a:rPr>
              <a:t>Pour déposer un acte introductif, utilisez un numéro de rôle spécifique pour chaque instance et le type de </a:t>
            </a:r>
            <a:r>
              <a:rPr lang="fr-BE" sz="1400" b="1" i="0" dirty="0">
                <a:solidFill>
                  <a:srgbClr val="000000"/>
                </a:solidFill>
                <a:effectLst/>
                <a:latin typeface="Segoe UI Web (West European)"/>
              </a:rPr>
              <a:t>« lettre » </a:t>
            </a:r>
            <a:r>
              <a:rPr lang="fr-BE" sz="1400" b="0" i="0" dirty="0">
                <a:solidFill>
                  <a:srgbClr val="000000"/>
                </a:solidFill>
                <a:effectLst/>
                <a:latin typeface="Segoe UI Web (West European)"/>
              </a:rPr>
              <a:t>ou de </a:t>
            </a:r>
            <a:r>
              <a:rPr lang="fr-BE" sz="1400" b="1" i="0" dirty="0">
                <a:solidFill>
                  <a:srgbClr val="000000"/>
                </a:solidFill>
                <a:effectLst/>
                <a:latin typeface="Segoe UI Web (West European)"/>
              </a:rPr>
              <a:t>« liasse de documents » </a:t>
            </a:r>
            <a:r>
              <a:rPr lang="fr-BE" sz="1400" b="0" i="0" dirty="0">
                <a:solidFill>
                  <a:srgbClr val="000000"/>
                </a:solidFill>
                <a:effectLst/>
                <a:latin typeface="Segoe UI Web (West European)"/>
              </a:rPr>
              <a:t>tel qu’indiqué dans le fichier </a:t>
            </a:r>
            <a:r>
              <a:rPr lang="fr-BE" sz="1400" b="0" i="0" dirty="0" err="1">
                <a:solidFill>
                  <a:srgbClr val="000000"/>
                </a:solidFill>
                <a:effectLst/>
                <a:latin typeface="Segoe UI Web (West European)"/>
              </a:rPr>
              <a:t>excel</a:t>
            </a:r>
            <a:r>
              <a:rPr lang="fr-BE" sz="1400" b="0" i="0" dirty="0">
                <a:solidFill>
                  <a:srgbClr val="000000"/>
                </a:solidFill>
                <a:effectLst/>
                <a:latin typeface="Segoe UI Web (West European)"/>
              </a:rPr>
              <a:t> (qui se trouve sur e-déposit).</a:t>
            </a:r>
            <a:endParaRPr kumimoji="0" lang="nl-NL" sz="14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12" name="Rechte verbindingslijn met pijl 11">
            <a:extLst>
              <a:ext uri="{FF2B5EF4-FFF2-40B4-BE49-F238E27FC236}">
                <a16:creationId xmlns:a16="http://schemas.microsoft.com/office/drawing/2014/main" id="{02D8407B-E7A2-4AB3-5595-D816478C5450}"/>
              </a:ext>
            </a:extLst>
          </p:cNvPr>
          <p:cNvCxnSpPr>
            <a:cxnSpLocks/>
          </p:cNvCxnSpPr>
          <p:nvPr/>
        </p:nvCxnSpPr>
        <p:spPr>
          <a:xfrm flipV="1">
            <a:off x="2448233" y="1937526"/>
            <a:ext cx="2134277" cy="1332287"/>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77C8717-05CA-536A-F823-031408A05597}"/>
              </a:ext>
            </a:extLst>
          </p:cNvPr>
          <p:cNvSpPr txBox="1"/>
          <p:nvPr/>
        </p:nvSpPr>
        <p:spPr>
          <a:xfrm>
            <a:off x="6096000" y="1993294"/>
            <a:ext cx="5342976" cy="955481"/>
          </a:xfrm>
          <a:prstGeom prst="rect">
            <a:avLst/>
          </a:prstGeom>
          <a:noFill/>
          <a:ln>
            <a:noFill/>
          </a:ln>
        </p:spPr>
        <p:txBody>
          <a:bodyPr wrap="square" rtlCol="0">
            <a:spAutoFit/>
          </a:bodyPr>
          <a:lstStyle/>
          <a:p>
            <a:r>
              <a:rPr lang="fr-BE" dirty="0">
                <a:solidFill>
                  <a:schemeClr val="accent1">
                    <a:lumMod val="75000"/>
                  </a:schemeClr>
                </a:solidFill>
              </a:rPr>
              <a:t>Dans le fichier </a:t>
            </a:r>
            <a:r>
              <a:rPr lang="fr-BE" dirty="0" err="1">
                <a:solidFill>
                  <a:schemeClr val="accent1">
                    <a:lumMod val="75000"/>
                  </a:schemeClr>
                </a:solidFill>
              </a:rPr>
              <a:t>exel</a:t>
            </a:r>
            <a:r>
              <a:rPr lang="fr-BE" dirty="0">
                <a:solidFill>
                  <a:schemeClr val="accent1">
                    <a:lumMod val="75000"/>
                  </a:schemeClr>
                </a:solidFill>
              </a:rPr>
              <a:t>, des numéros sont répertoriés pour chaque tribunal à utiliser pour les affaires qui n’ont pas encore reçu de numéro de rôle.</a:t>
            </a:r>
            <a:endParaRPr lang="nl-BE" dirty="0">
              <a:solidFill>
                <a:schemeClr val="accent1">
                  <a:lumMod val="75000"/>
                </a:schemeClr>
              </a:solidFill>
            </a:endParaRPr>
          </a:p>
        </p:txBody>
      </p:sp>
      <p:sp>
        <p:nvSpPr>
          <p:cNvPr id="15" name="Tekstvak 14">
            <a:extLst>
              <a:ext uri="{FF2B5EF4-FFF2-40B4-BE49-F238E27FC236}">
                <a16:creationId xmlns:a16="http://schemas.microsoft.com/office/drawing/2014/main" id="{F75E98D8-7765-5DDA-B5D3-C9D5B89A6C05}"/>
              </a:ext>
            </a:extLst>
          </p:cNvPr>
          <p:cNvSpPr txBox="1"/>
          <p:nvPr/>
        </p:nvSpPr>
        <p:spPr>
          <a:xfrm>
            <a:off x="5728139" y="4119716"/>
            <a:ext cx="5966638" cy="646331"/>
          </a:xfrm>
          <a:prstGeom prst="rect">
            <a:avLst/>
          </a:prstGeom>
          <a:noFill/>
        </p:spPr>
        <p:txBody>
          <a:bodyPr wrap="square" rtlCol="0">
            <a:spAutoFit/>
          </a:bodyPr>
          <a:lstStyle/>
          <a:p>
            <a:r>
              <a:rPr lang="fr-BE" dirty="0">
                <a:solidFill>
                  <a:schemeClr val="accent1">
                    <a:lumMod val="75000"/>
                  </a:schemeClr>
                </a:solidFill>
              </a:rPr>
              <a:t>Comme le tribunal a déjà été spécifié, le dernier chiffre après « / » doit être omis si cela donne un message d’erreur.</a:t>
            </a:r>
            <a:endParaRPr lang="nl-BE" dirty="0">
              <a:solidFill>
                <a:schemeClr val="accent1">
                  <a:lumMod val="75000"/>
                </a:schemeClr>
              </a:solidFill>
            </a:endParaRPr>
          </a:p>
        </p:txBody>
      </p:sp>
      <p:sp>
        <p:nvSpPr>
          <p:cNvPr id="16" name="Tekstvak 15">
            <a:extLst>
              <a:ext uri="{FF2B5EF4-FFF2-40B4-BE49-F238E27FC236}">
                <a16:creationId xmlns:a16="http://schemas.microsoft.com/office/drawing/2014/main" id="{62ACBA78-C2F8-EFC5-B866-8FAF051D8EBA}"/>
              </a:ext>
            </a:extLst>
          </p:cNvPr>
          <p:cNvSpPr txBox="1"/>
          <p:nvPr/>
        </p:nvSpPr>
        <p:spPr>
          <a:xfrm>
            <a:off x="5728139" y="5535561"/>
            <a:ext cx="6127530" cy="369332"/>
          </a:xfrm>
          <a:prstGeom prst="rect">
            <a:avLst/>
          </a:prstGeom>
          <a:noFill/>
        </p:spPr>
        <p:txBody>
          <a:bodyPr wrap="square" rtlCol="0">
            <a:spAutoFit/>
          </a:bodyPr>
          <a:lstStyle/>
          <a:p>
            <a:r>
              <a:rPr lang="fr-BE" dirty="0">
                <a:solidFill>
                  <a:schemeClr val="accent1">
                    <a:lumMod val="75000"/>
                  </a:schemeClr>
                </a:solidFill>
              </a:rPr>
              <a:t>Vous déposez également une requête sous forme de « lettre ».</a:t>
            </a:r>
            <a:endParaRPr lang="nl-BE" dirty="0">
              <a:solidFill>
                <a:schemeClr val="accent1">
                  <a:lumMod val="75000"/>
                </a:schemeClr>
              </a:solidFill>
            </a:endParaRPr>
          </a:p>
        </p:txBody>
      </p:sp>
      <p:sp>
        <p:nvSpPr>
          <p:cNvPr id="18" name="Tekstvak 17">
            <a:extLst>
              <a:ext uri="{FF2B5EF4-FFF2-40B4-BE49-F238E27FC236}">
                <a16:creationId xmlns:a16="http://schemas.microsoft.com/office/drawing/2014/main" id="{3384245A-C886-725F-9BA6-6FE430774979}"/>
              </a:ext>
            </a:extLst>
          </p:cNvPr>
          <p:cNvSpPr txBox="1"/>
          <p:nvPr/>
        </p:nvSpPr>
        <p:spPr>
          <a:xfrm>
            <a:off x="4031227" y="5884355"/>
            <a:ext cx="2399070" cy="307777"/>
          </a:xfrm>
          <a:prstGeom prst="rect">
            <a:avLst/>
          </a:prstGeom>
          <a:noFill/>
        </p:spPr>
        <p:txBody>
          <a:bodyPr wrap="square">
            <a:spAutoFit/>
          </a:bodyPr>
          <a:lstStyle/>
          <a:p>
            <a:r>
              <a:rPr lang="fr-BE" sz="1400" kern="0" dirty="0">
                <a:solidFill>
                  <a:schemeClr val="accent1">
                    <a:lumMod val="75000"/>
                  </a:schemeClr>
                </a:solidFill>
                <a:latin typeface="Arial"/>
                <a:ea typeface="ＭＳ Ｐゴシック"/>
              </a:rPr>
              <a:t>Enfin, cliquez sur le bouton</a:t>
            </a:r>
            <a:endParaRPr lang="nl-BE" dirty="0">
              <a:solidFill>
                <a:schemeClr val="accent1">
                  <a:lumMod val="75000"/>
                </a:schemeClr>
              </a:solidFill>
            </a:endParaRPr>
          </a:p>
        </p:txBody>
      </p:sp>
      <p:cxnSp>
        <p:nvCxnSpPr>
          <p:cNvPr id="20" name="Rechte verbindingslijn met pijl 19">
            <a:extLst>
              <a:ext uri="{FF2B5EF4-FFF2-40B4-BE49-F238E27FC236}">
                <a16:creationId xmlns:a16="http://schemas.microsoft.com/office/drawing/2014/main" id="{39E7236D-BD04-1A54-FA4D-D29E9167EA97}"/>
              </a:ext>
            </a:extLst>
          </p:cNvPr>
          <p:cNvCxnSpPr>
            <a:cxnSpLocks/>
          </p:cNvCxnSpPr>
          <p:nvPr/>
        </p:nvCxnSpPr>
        <p:spPr>
          <a:xfrm>
            <a:off x="6316717" y="6022428"/>
            <a:ext cx="3069021" cy="1697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35563B9C-28A6-C119-31E4-85534623D097}"/>
              </a:ext>
            </a:extLst>
          </p:cNvPr>
          <p:cNvPicPr>
            <a:picLocks noChangeAspect="1"/>
          </p:cNvPicPr>
          <p:nvPr/>
        </p:nvPicPr>
        <p:blipFill>
          <a:blip r:embed="rId3"/>
          <a:stretch>
            <a:fillRect/>
          </a:stretch>
        </p:blipFill>
        <p:spPr>
          <a:xfrm>
            <a:off x="4031227" y="2831602"/>
            <a:ext cx="6277851" cy="876422"/>
          </a:xfrm>
          <a:prstGeom prst="rect">
            <a:avLst/>
          </a:prstGeom>
        </p:spPr>
      </p:pic>
      <p:pic>
        <p:nvPicPr>
          <p:cNvPr id="8" name="Afbeelding 7">
            <a:extLst>
              <a:ext uri="{FF2B5EF4-FFF2-40B4-BE49-F238E27FC236}">
                <a16:creationId xmlns:a16="http://schemas.microsoft.com/office/drawing/2014/main" id="{3528BA3A-C003-ACB6-AB22-E1855124961C}"/>
              </a:ext>
            </a:extLst>
          </p:cNvPr>
          <p:cNvPicPr>
            <a:picLocks noChangeAspect="1"/>
          </p:cNvPicPr>
          <p:nvPr/>
        </p:nvPicPr>
        <p:blipFill>
          <a:blip r:embed="rId4"/>
          <a:stretch>
            <a:fillRect/>
          </a:stretch>
        </p:blipFill>
        <p:spPr>
          <a:xfrm>
            <a:off x="4111274" y="3728326"/>
            <a:ext cx="6882109" cy="330048"/>
          </a:xfrm>
          <a:prstGeom prst="rect">
            <a:avLst/>
          </a:prstGeom>
        </p:spPr>
      </p:pic>
      <p:pic>
        <p:nvPicPr>
          <p:cNvPr id="19" name="Afbeelding 18">
            <a:extLst>
              <a:ext uri="{FF2B5EF4-FFF2-40B4-BE49-F238E27FC236}">
                <a16:creationId xmlns:a16="http://schemas.microsoft.com/office/drawing/2014/main" id="{094B8D8A-4E99-C504-FB10-C8505A301607}"/>
              </a:ext>
            </a:extLst>
          </p:cNvPr>
          <p:cNvPicPr>
            <a:picLocks noChangeAspect="1"/>
          </p:cNvPicPr>
          <p:nvPr/>
        </p:nvPicPr>
        <p:blipFill>
          <a:blip r:embed="rId5"/>
          <a:stretch>
            <a:fillRect/>
          </a:stretch>
        </p:blipFill>
        <p:spPr>
          <a:xfrm>
            <a:off x="4094546" y="4731765"/>
            <a:ext cx="6211167" cy="819264"/>
          </a:xfrm>
          <a:prstGeom prst="rect">
            <a:avLst/>
          </a:prstGeom>
        </p:spPr>
      </p:pic>
      <p:pic>
        <p:nvPicPr>
          <p:cNvPr id="22" name="Afbeelding 21">
            <a:extLst>
              <a:ext uri="{FF2B5EF4-FFF2-40B4-BE49-F238E27FC236}">
                <a16:creationId xmlns:a16="http://schemas.microsoft.com/office/drawing/2014/main" id="{E4A9EAD2-C1E3-281E-7FE5-631432D8F522}"/>
              </a:ext>
            </a:extLst>
          </p:cNvPr>
          <p:cNvPicPr>
            <a:picLocks noChangeAspect="1"/>
          </p:cNvPicPr>
          <p:nvPr/>
        </p:nvPicPr>
        <p:blipFill>
          <a:blip r:embed="rId6"/>
          <a:stretch>
            <a:fillRect/>
          </a:stretch>
        </p:blipFill>
        <p:spPr>
          <a:xfrm>
            <a:off x="247840" y="4744892"/>
            <a:ext cx="3267531" cy="1381318"/>
          </a:xfrm>
          <a:prstGeom prst="rect">
            <a:avLst/>
          </a:prstGeom>
        </p:spPr>
      </p:pic>
      <p:pic>
        <p:nvPicPr>
          <p:cNvPr id="24" name="Afbeelding 23">
            <a:extLst>
              <a:ext uri="{FF2B5EF4-FFF2-40B4-BE49-F238E27FC236}">
                <a16:creationId xmlns:a16="http://schemas.microsoft.com/office/drawing/2014/main" id="{CC514DC1-E974-D05D-A6F0-D23CBAC69A8A}"/>
              </a:ext>
            </a:extLst>
          </p:cNvPr>
          <p:cNvPicPr>
            <a:picLocks noChangeAspect="1"/>
          </p:cNvPicPr>
          <p:nvPr/>
        </p:nvPicPr>
        <p:blipFill>
          <a:blip r:embed="rId7"/>
          <a:stretch>
            <a:fillRect/>
          </a:stretch>
        </p:blipFill>
        <p:spPr>
          <a:xfrm>
            <a:off x="3594538" y="6360427"/>
            <a:ext cx="6747997" cy="428685"/>
          </a:xfrm>
          <a:prstGeom prst="rect">
            <a:avLst/>
          </a:prstGeom>
        </p:spPr>
      </p:pic>
    </p:spTree>
    <p:extLst>
      <p:ext uri="{BB962C8B-B14F-4D97-AF65-F5344CB8AC3E}">
        <p14:creationId xmlns:p14="http://schemas.microsoft.com/office/powerpoint/2010/main" val="201785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0217" y="1594295"/>
            <a:ext cx="5940770" cy="3516044"/>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14</a:t>
            </a:fld>
            <a:endParaRPr lang="en-US">
              <a:solidFill>
                <a:prstClr val="white"/>
              </a:solidFill>
            </a:endParaRPr>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1943961" y="5012953"/>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fr-FR" sz="1400" dirty="0">
                <a:solidFill>
                  <a:prstClr val="black"/>
                </a:solidFill>
                <a:latin typeface="Arial"/>
                <a:ea typeface="ＭＳ Ｐゴシック"/>
              </a:rPr>
              <a:t>Vous arrivez sur la page prévue pour le dépôt d'une pièce.</a:t>
            </a:r>
          </a:p>
          <a:p>
            <a:pPr>
              <a:buFont typeface="Arial" panose="020B0604020202020204" pitchFamily="34" charset="0"/>
              <a:buChar char="•"/>
            </a:pPr>
            <a:r>
              <a:rPr lang="fr-FR" sz="1400" dirty="0">
                <a:solidFill>
                  <a:prstClr val="black"/>
                </a:solidFill>
                <a:latin typeface="Arial"/>
                <a:ea typeface="ＭＳ Ｐゴシック"/>
              </a:rPr>
              <a:t>En cliquant sur ‘</a:t>
            </a:r>
            <a:r>
              <a:rPr lang="fr-FR" sz="1400" b="1" dirty="0">
                <a:solidFill>
                  <a:prstClr val="black"/>
                </a:solidFill>
                <a:latin typeface="Arial"/>
                <a:ea typeface="ＭＳ Ｐゴシック"/>
              </a:rPr>
              <a:t>Parcourir</a:t>
            </a:r>
            <a:r>
              <a:rPr lang="fr-FR" sz="1400" dirty="0">
                <a:solidFill>
                  <a:prstClr val="black"/>
                </a:solidFill>
                <a:latin typeface="Arial"/>
                <a:ea typeface="ＭＳ Ｐゴシック"/>
              </a:rPr>
              <a:t> ’, vous pouvez sélectionner un fichier.</a:t>
            </a:r>
          </a:p>
          <a:p>
            <a:pPr>
              <a:buFont typeface="Arial" panose="020B0604020202020204" pitchFamily="34" charset="0"/>
              <a:buChar char="•"/>
            </a:pPr>
            <a:r>
              <a:rPr lang="fr-FR" sz="1400" dirty="0">
                <a:solidFill>
                  <a:prstClr val="black"/>
                </a:solidFill>
                <a:latin typeface="Arial"/>
                <a:ea typeface="ＭＳ Ｐゴシック"/>
              </a:rPr>
              <a:t>Vous pouvez charger uniquement des documents PDF. </a:t>
            </a:r>
            <a:r>
              <a:rPr lang="fr-BE" sz="1400" dirty="0">
                <a:solidFill>
                  <a:prstClr val="black"/>
                </a:solidFill>
                <a:latin typeface="Arial"/>
                <a:ea typeface="ＭＳ Ｐゴシック"/>
              </a:rPr>
              <a:t>Chaque document peut avoir une taille maximale de 20 MB et tous les documents ensemble une taille maximale de 250 MB.</a:t>
            </a:r>
            <a:endParaRPr lang="fr-FR" sz="1400" dirty="0">
              <a:solidFill>
                <a:prstClr val="black"/>
              </a:solidFill>
              <a:latin typeface="Arial"/>
              <a:ea typeface="ＭＳ Ｐゴシック"/>
            </a:endParaRPr>
          </a:p>
          <a:p>
            <a:pPr>
              <a:buFont typeface="Arial" panose="020B0604020202020204" pitchFamily="34" charset="0"/>
              <a:buChar char="•"/>
            </a:pPr>
            <a:r>
              <a:rPr lang="fr-FR" sz="1400" dirty="0">
                <a:solidFill>
                  <a:prstClr val="black"/>
                </a:solidFill>
                <a:latin typeface="Arial"/>
                <a:ea typeface="ＭＳ Ｐゴシック"/>
              </a:rPr>
              <a:t>Lorsque vous avez trouvé le bon document, cliquez sur le bouton 'Enregistrer' ; ce fichier apparaît ensuite sur l'écran. Ensuite, cliquez sur </a:t>
            </a:r>
            <a:r>
              <a:rPr lang="fr-FR" sz="1400" b="1" dirty="0">
                <a:solidFill>
                  <a:prstClr val="black"/>
                </a:solidFill>
                <a:latin typeface="Arial"/>
                <a:ea typeface="ＭＳ Ｐゴシック"/>
              </a:rPr>
              <a:t>'Confirmer'</a:t>
            </a:r>
            <a:r>
              <a:rPr lang="fr-FR" sz="1400" dirty="0">
                <a:solidFill>
                  <a:prstClr val="black"/>
                </a:solidFill>
                <a:latin typeface="Arial"/>
                <a:ea typeface="ＭＳ Ｐゴシック"/>
              </a:rPr>
              <a:t>. </a:t>
            </a:r>
          </a:p>
          <a:p>
            <a:pPr>
              <a:buFont typeface="Arial" panose="020B0604020202020204" pitchFamily="34" charset="0"/>
              <a:buChar char="•"/>
            </a:pPr>
            <a:r>
              <a:rPr lang="fr-FR" sz="1400" dirty="0">
                <a:solidFill>
                  <a:prstClr val="black"/>
                </a:solidFill>
                <a:latin typeface="Arial"/>
                <a:ea typeface="ＭＳ Ｐゴシック"/>
              </a:rPr>
              <a:t>Pour déposer une requête, utilisez un numéro de rôle spécifique pour chaque affaire et le type de "lettre" ou de « dossier de pièces" comme mentionné dans le fichier Excel (à trouver sur X).</a:t>
            </a:r>
          </a:p>
          <a:p>
            <a:pPr>
              <a:buFont typeface="Arial" panose="020B0604020202020204" pitchFamily="34" charset="0"/>
              <a:buChar char="•"/>
            </a:pPr>
            <a:endParaRPr lang="fr-BE" sz="1400" kern="0" dirty="0">
              <a:solidFill>
                <a:prstClr val="black"/>
              </a:solidFill>
              <a:latin typeface="Arial"/>
              <a:ea typeface="ＭＳ Ｐゴシック"/>
            </a:endParaRPr>
          </a:p>
          <a:p>
            <a:pPr>
              <a:buFont typeface="Arial" panose="020B0604020202020204" pitchFamily="34" charset="0"/>
              <a:buChar char="•"/>
            </a:pPr>
            <a:endParaRPr lang="nl-NL" sz="1400" kern="0" dirty="0">
              <a:solidFill>
                <a:prstClr val="black"/>
              </a:solidFill>
              <a:latin typeface="Arial"/>
              <a:ea typeface="ＭＳ Ｐゴシック"/>
            </a:endParaRP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V="1">
            <a:off x="3575720" y="3072635"/>
            <a:ext cx="973894" cy="199205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4523665" y="2845992"/>
            <a:ext cx="712199" cy="22664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16" name="Straight Arrow Connector 15">
            <a:extLst>
              <a:ext uri="{FF2B5EF4-FFF2-40B4-BE49-F238E27FC236}">
                <a16:creationId xmlns:a16="http://schemas.microsoft.com/office/drawing/2014/main" id="{8B4EB9CB-E815-42E6-A175-73DF1321D0AE}"/>
              </a:ext>
            </a:extLst>
          </p:cNvPr>
          <p:cNvCxnSpPr>
            <a:cxnSpLocks/>
          </p:cNvCxnSpPr>
          <p:nvPr/>
        </p:nvCxnSpPr>
        <p:spPr bwMode="auto">
          <a:xfrm flipV="1">
            <a:off x="4549615" y="4226945"/>
            <a:ext cx="3423471" cy="180486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ECCF4FA5-1F12-4127-A66A-2360A596F779}"/>
              </a:ext>
            </a:extLst>
          </p:cNvPr>
          <p:cNvSpPr/>
          <p:nvPr/>
        </p:nvSpPr>
        <p:spPr bwMode="auto">
          <a:xfrm>
            <a:off x="8057686" y="3994102"/>
            <a:ext cx="864096" cy="3490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4" name="Title 1">
            <a:extLst>
              <a:ext uri="{FF2B5EF4-FFF2-40B4-BE49-F238E27FC236}">
                <a16:creationId xmlns:a16="http://schemas.microsoft.com/office/drawing/2014/main" id="{E6719DA2-109E-4DCE-91BC-384494339DF6}"/>
              </a:ext>
            </a:extLst>
          </p:cNvPr>
          <p:cNvSpPr txBox="1">
            <a:spLocks/>
          </p:cNvSpPr>
          <p:nvPr/>
        </p:nvSpPr>
        <p:spPr bwMode="auto">
          <a:xfrm>
            <a:off x="1929805" y="54868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Action Déposer des documents dans une affaire – Chargement de document</a:t>
            </a:r>
          </a:p>
        </p:txBody>
      </p:sp>
      <p:sp>
        <p:nvSpPr>
          <p:cNvPr id="10" name="Rectangle 9"/>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139437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718937" y="1575367"/>
            <a:ext cx="6251876" cy="3700172"/>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15</a:t>
            </a:fld>
            <a:endParaRPr lang="en-US">
              <a:solidFill>
                <a:prstClr val="white"/>
              </a:solidFill>
            </a:endParaRPr>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1847528" y="5275539"/>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fr-FR" sz="1400" dirty="0">
                <a:solidFill>
                  <a:prstClr val="black"/>
                </a:solidFill>
                <a:latin typeface="Arial"/>
                <a:ea typeface="ＭＳ Ｐゴシック"/>
              </a:rPr>
              <a:t>Au moment de charger une pièce, il est encore possible de modifier l'affaire que vous aviez introduite initialement pour le dépôt.</a:t>
            </a:r>
          </a:p>
          <a:p>
            <a:pPr>
              <a:buFont typeface="Arial" panose="020B0604020202020204" pitchFamily="34" charset="0"/>
              <a:buChar char="•"/>
            </a:pPr>
            <a:r>
              <a:rPr lang="fr-FR" sz="1400" dirty="0">
                <a:solidFill>
                  <a:prstClr val="black"/>
                </a:solidFill>
                <a:latin typeface="Arial"/>
                <a:ea typeface="ＭＳ Ｐゴシック"/>
              </a:rPr>
              <a:t>Pour modifier cette affaire, cliquez sur </a:t>
            </a:r>
            <a:r>
              <a:rPr lang="fr-FR" sz="1400" b="1" dirty="0">
                <a:solidFill>
                  <a:prstClr val="black"/>
                </a:solidFill>
                <a:latin typeface="Arial"/>
                <a:ea typeface="ＭＳ Ｐゴシック"/>
              </a:rPr>
              <a:t>'Autre affaire'</a:t>
            </a:r>
            <a:r>
              <a:rPr lang="fr-FR" sz="1400" dirty="0">
                <a:solidFill>
                  <a:prstClr val="black"/>
                </a:solidFill>
                <a:latin typeface="Arial"/>
                <a:ea typeface="ＭＳ Ｐゴシック"/>
              </a:rPr>
              <a:t> et vous serez redirigé vers la page Affaire, où vous pourrez adapter des données.</a:t>
            </a:r>
          </a:p>
          <a:p>
            <a:pPr>
              <a:buFont typeface="Arial" panose="020B0604020202020204" pitchFamily="34" charset="0"/>
              <a:buChar char="•"/>
            </a:pPr>
            <a:endParaRPr lang="nl-NL" sz="1400" kern="0" dirty="0">
              <a:solidFill>
                <a:prstClr val="black"/>
              </a:solidFill>
              <a:latin typeface="Arial"/>
              <a:ea typeface="ＭＳ Ｐゴシック"/>
            </a:endParaRP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H="1" flipV="1">
            <a:off x="3647728" y="3140968"/>
            <a:ext cx="2160240" cy="258712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2495600" y="2852936"/>
            <a:ext cx="1944216"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1" name="Title 1">
            <a:extLst>
              <a:ext uri="{FF2B5EF4-FFF2-40B4-BE49-F238E27FC236}">
                <a16:creationId xmlns:a16="http://schemas.microsoft.com/office/drawing/2014/main" id="{DDAAE76F-0AE8-4F58-B988-779ADED116F5}"/>
              </a:ext>
            </a:extLst>
          </p:cNvPr>
          <p:cNvSpPr txBox="1">
            <a:spLocks/>
          </p:cNvSpPr>
          <p:nvPr/>
        </p:nvSpPr>
        <p:spPr bwMode="auto">
          <a:xfrm>
            <a:off x="1876423" y="54414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Action Déposer des documents dans une affaire – Chargement de document</a:t>
            </a:r>
          </a:p>
        </p:txBody>
      </p:sp>
      <p:sp>
        <p:nvSpPr>
          <p:cNvPr id="10" name="Rectangle 9"/>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64224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12BAFB-E42D-46F6-86BB-D4FC05B16D22}"/>
              </a:ext>
            </a:extLst>
          </p:cNvPr>
          <p:cNvPicPr>
            <a:picLocks noChangeAspect="1"/>
          </p:cNvPicPr>
          <p:nvPr/>
        </p:nvPicPr>
        <p:blipFill rotWithShape="1">
          <a:blip r:embed="rId2"/>
          <a:srcRect l="25787" r="976"/>
          <a:stretch/>
        </p:blipFill>
        <p:spPr>
          <a:xfrm>
            <a:off x="4192847" y="1506316"/>
            <a:ext cx="5976664" cy="4694119"/>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16</a:t>
            </a:fld>
            <a:endParaRPr lang="en-US">
              <a:solidFill>
                <a:prstClr val="white"/>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487488" y="1972165"/>
            <a:ext cx="2160240" cy="3350747"/>
          </a:xfrm>
        </p:spPr>
        <p:txBody>
          <a:bodyPr>
            <a:normAutofit/>
          </a:bodyPr>
          <a:lstStyle/>
          <a:p>
            <a:pPr>
              <a:buFont typeface="Arial" panose="020B0604020202020204" pitchFamily="34" charset="0"/>
              <a:buChar char="•"/>
            </a:pPr>
            <a:r>
              <a:rPr lang="fr-FR" sz="1400" dirty="0">
                <a:solidFill>
                  <a:prstClr val="black"/>
                </a:solidFill>
              </a:rPr>
              <a:t>Après avoir cliqué sur </a:t>
            </a:r>
            <a:r>
              <a:rPr lang="fr-FR" sz="1400" b="1" dirty="0">
                <a:solidFill>
                  <a:prstClr val="black"/>
                </a:solidFill>
              </a:rPr>
              <a:t>'Confirmer'</a:t>
            </a:r>
            <a:r>
              <a:rPr lang="fr-FR" sz="1400" dirty="0">
                <a:solidFill>
                  <a:prstClr val="black"/>
                </a:solidFill>
              </a:rPr>
              <a:t>, vous voyez en bas de la page, sous le titre 'Liste des accusés de réception', </a:t>
            </a:r>
            <a:r>
              <a:rPr lang="fr-FR" sz="1400" b="1" dirty="0">
                <a:solidFill>
                  <a:prstClr val="black"/>
                </a:solidFill>
              </a:rPr>
              <a:t>le fichier que vous avez déposé avec le nom, la référence, le statut 'Reçu' ainsi que la date et l'heure de la réception</a:t>
            </a:r>
            <a:r>
              <a:rPr lang="fr-FR" sz="1400" dirty="0">
                <a:solidFill>
                  <a:prstClr val="black"/>
                </a:solidFill>
              </a:rPr>
              <a:t>.</a:t>
            </a:r>
          </a:p>
          <a:p>
            <a:pPr>
              <a:buFont typeface="Arial" panose="020B0604020202020204" pitchFamily="34" charset="0"/>
              <a:buChar char="•"/>
            </a:pPr>
            <a:endParaRPr lang="fr-BE" b="1" dirty="0"/>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3503712" y="4509121"/>
            <a:ext cx="792088" cy="59664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4295800" y="5105769"/>
            <a:ext cx="5688632" cy="21714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0" name="Title 1">
            <a:extLst>
              <a:ext uri="{FF2B5EF4-FFF2-40B4-BE49-F238E27FC236}">
                <a16:creationId xmlns:a16="http://schemas.microsoft.com/office/drawing/2014/main" id="{73E7568C-CD93-4266-9E08-9938EE4D88C0}"/>
              </a:ext>
            </a:extLst>
          </p:cNvPr>
          <p:cNvSpPr txBox="1">
            <a:spLocks/>
          </p:cNvSpPr>
          <p:nvPr/>
        </p:nvSpPr>
        <p:spPr bwMode="auto">
          <a:xfrm>
            <a:off x="1919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Action Déposer des documents dans une affaire – Envoi de document</a:t>
            </a:r>
          </a:p>
        </p:txBody>
      </p:sp>
      <p:sp>
        <p:nvSpPr>
          <p:cNvPr id="12" name="Rectangle 11"/>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116721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2A0040-4371-426A-AFA9-D3D5227A3C3E}"/>
              </a:ext>
            </a:extLst>
          </p:cNvPr>
          <p:cNvPicPr>
            <a:picLocks noChangeAspect="1"/>
          </p:cNvPicPr>
          <p:nvPr/>
        </p:nvPicPr>
        <p:blipFill>
          <a:blip r:embed="rId2"/>
          <a:stretch>
            <a:fillRect/>
          </a:stretch>
        </p:blipFill>
        <p:spPr>
          <a:xfrm>
            <a:off x="5245191" y="1258035"/>
            <a:ext cx="4505061" cy="3475649"/>
          </a:xfrm>
          <a:prstGeom prst="rect">
            <a:avLst/>
          </a:prstGeom>
        </p:spPr>
      </p:pic>
      <p:pic>
        <p:nvPicPr>
          <p:cNvPr id="12" name="Picture 11">
            <a:extLst>
              <a:ext uri="{FF2B5EF4-FFF2-40B4-BE49-F238E27FC236}">
                <a16:creationId xmlns:a16="http://schemas.microsoft.com/office/drawing/2014/main" id="{1A19CD37-3ECE-49F3-973A-71310F106462}"/>
              </a:ext>
            </a:extLst>
          </p:cNvPr>
          <p:cNvPicPr>
            <a:picLocks noChangeAspect="1"/>
          </p:cNvPicPr>
          <p:nvPr/>
        </p:nvPicPr>
        <p:blipFill>
          <a:blip r:embed="rId3"/>
          <a:stretch>
            <a:fillRect/>
          </a:stretch>
        </p:blipFill>
        <p:spPr>
          <a:xfrm>
            <a:off x="7104113" y="4733684"/>
            <a:ext cx="3067131" cy="1323979"/>
          </a:xfrm>
          <a:prstGeom prst="rect">
            <a:avLst/>
          </a:prstGeom>
        </p:spPr>
      </p:pic>
      <p:pic>
        <p:nvPicPr>
          <p:cNvPr id="13" name="Picture 12">
            <a:extLst>
              <a:ext uri="{FF2B5EF4-FFF2-40B4-BE49-F238E27FC236}">
                <a16:creationId xmlns:a16="http://schemas.microsoft.com/office/drawing/2014/main" id="{2DF7294A-7256-49C8-B052-52508F93948D}"/>
              </a:ext>
            </a:extLst>
          </p:cNvPr>
          <p:cNvPicPr>
            <a:picLocks noChangeAspect="1"/>
          </p:cNvPicPr>
          <p:nvPr/>
        </p:nvPicPr>
        <p:blipFill>
          <a:blip r:embed="rId4"/>
          <a:stretch>
            <a:fillRect/>
          </a:stretch>
        </p:blipFill>
        <p:spPr>
          <a:xfrm>
            <a:off x="4414053" y="4113076"/>
            <a:ext cx="1998392" cy="2745498"/>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17</a:t>
            </a:fld>
            <a:endParaRPr lang="en-US">
              <a:solidFill>
                <a:prstClr val="white"/>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744417" y="2077561"/>
            <a:ext cx="2376264" cy="3401052"/>
          </a:xfrm>
        </p:spPr>
        <p:txBody>
          <a:bodyPr>
            <a:normAutofit lnSpcReduction="10000"/>
          </a:bodyPr>
          <a:lstStyle/>
          <a:p>
            <a:pPr marL="285750" indent="-285750" algn="just">
              <a:buFont typeface="Arial" panose="020B0604020202020204" pitchFamily="34" charset="0"/>
              <a:buChar char="•"/>
            </a:pPr>
            <a:r>
              <a:rPr lang="fr-FR" sz="1400" dirty="0"/>
              <a:t>Après avoir confirmé les pièces que vous avez choisi de charger, vous recevez un accusé de réception. </a:t>
            </a:r>
          </a:p>
          <a:p>
            <a:pPr marL="285750" indent="-285750" algn="just">
              <a:buFont typeface="Arial" panose="020B0604020202020204" pitchFamily="34" charset="0"/>
              <a:buChar char="•"/>
            </a:pPr>
            <a:r>
              <a:rPr lang="fr-FR" sz="1400" dirty="0"/>
              <a:t>Vous recevrez un </a:t>
            </a:r>
            <a:r>
              <a:rPr lang="fr-FR" sz="1400" b="1" dirty="0"/>
              <a:t>e-mail</a:t>
            </a:r>
            <a:r>
              <a:rPr lang="fr-FR" sz="1400" dirty="0"/>
              <a:t> à l'adresse électronique que vous avez mentionnée en créant votre profil. Cependant, vous pouvez également cliquer sur le lien </a:t>
            </a:r>
            <a:r>
              <a:rPr lang="fr-FR" sz="1400" b="1" dirty="0"/>
              <a:t>'Reçu'</a:t>
            </a:r>
            <a:r>
              <a:rPr lang="fr-FR" sz="1400" dirty="0"/>
              <a:t> dans l'écran afin de consulter ou d'imprimer l'accusé de réception. </a:t>
            </a:r>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4007768" y="3284984"/>
            <a:ext cx="504056" cy="78364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7719226" y="3875908"/>
            <a:ext cx="465007" cy="23716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1919536" y="54274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Action Déposer des documents dans une affaire – Accusé de réception</a:t>
            </a:r>
          </a:p>
        </p:txBody>
      </p:sp>
      <p:cxnSp>
        <p:nvCxnSpPr>
          <p:cNvPr id="14" name="Straight Arrow Connector 13">
            <a:extLst>
              <a:ext uri="{FF2B5EF4-FFF2-40B4-BE49-F238E27FC236}">
                <a16:creationId xmlns:a16="http://schemas.microsoft.com/office/drawing/2014/main" id="{5BDC9CA0-3E3D-4FC9-8ACD-68AD3D7BD9E7}"/>
              </a:ext>
            </a:extLst>
          </p:cNvPr>
          <p:cNvCxnSpPr>
            <a:cxnSpLocks/>
          </p:cNvCxnSpPr>
          <p:nvPr/>
        </p:nvCxnSpPr>
        <p:spPr bwMode="auto">
          <a:xfrm flipV="1">
            <a:off x="4007768" y="4068626"/>
            <a:ext cx="3672408" cy="5125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3F536A6D-6266-48FC-B34D-DD12DE3ABD39}"/>
              </a:ext>
            </a:extLst>
          </p:cNvPr>
          <p:cNvCxnSpPr>
            <a:cxnSpLocks/>
          </p:cNvCxnSpPr>
          <p:nvPr/>
        </p:nvCxnSpPr>
        <p:spPr bwMode="auto">
          <a:xfrm>
            <a:off x="3791744" y="5085184"/>
            <a:ext cx="3240360" cy="27958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5" name="Rectangle 14"/>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267246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E5B004-EA71-49FF-A421-A5573B8CA40F}"/>
              </a:ext>
            </a:extLst>
          </p:cNvPr>
          <p:cNvPicPr>
            <a:picLocks noChangeAspect="1"/>
          </p:cNvPicPr>
          <p:nvPr/>
        </p:nvPicPr>
        <p:blipFill>
          <a:blip r:embed="rId2"/>
          <a:stretch>
            <a:fillRect/>
          </a:stretch>
        </p:blipFill>
        <p:spPr>
          <a:xfrm>
            <a:off x="3215680" y="3579548"/>
            <a:ext cx="5760640" cy="3051477"/>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18</a:t>
            </a:fld>
            <a:endParaRPr lang="en-US">
              <a:solidFill>
                <a:prstClr val="white"/>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775520" y="1879021"/>
            <a:ext cx="8352928" cy="3401052"/>
          </a:xfrm>
        </p:spPr>
        <p:txBody>
          <a:bodyPr>
            <a:normAutofit/>
          </a:bodyPr>
          <a:lstStyle/>
          <a:p>
            <a:pPr marL="285750" indent="-285750" algn="just">
              <a:buFont typeface="Arial" panose="020B0604020202020204" pitchFamily="34" charset="0"/>
              <a:buChar char="•"/>
            </a:pPr>
            <a:r>
              <a:rPr lang="fr-FR" sz="1400" dirty="0"/>
              <a:t>Un acte introductif d’instance ou une pièce ‘non liée à un dossier’ peuvent être déposés par le biais d’un numéro de rôle spécialement créé via e-</a:t>
            </a:r>
            <a:r>
              <a:rPr lang="fr-FR" sz="1400" dirty="0" err="1"/>
              <a:t>Deposit</a:t>
            </a:r>
            <a:r>
              <a:rPr lang="fr-FR" sz="1400" dirty="0"/>
              <a:t>. </a:t>
            </a:r>
          </a:p>
          <a:p>
            <a:pPr marL="285750" indent="-285750" algn="just">
              <a:buFont typeface="Arial" panose="020B0604020202020204" pitchFamily="34" charset="0"/>
              <a:buChar char="•"/>
            </a:pPr>
            <a:r>
              <a:rPr lang="fr-FR" sz="1400" b="1" dirty="0"/>
              <a:t>Le numéro de rôle créé est spécifique à l'instance</a:t>
            </a:r>
            <a:r>
              <a:rPr lang="fr-FR" sz="1400" dirty="0"/>
              <a:t>. Vous devez vérifier pour chaque instance quel numéro de rôle à utiliser pour l’envoi de ce type de document. Cette liste d'instances et de numéros de rôles liés vous a été communiquée via un </a:t>
            </a:r>
            <a:r>
              <a:rPr lang="fr-FR" sz="1400" dirty="0" err="1"/>
              <a:t>excel</a:t>
            </a:r>
            <a:r>
              <a:rPr lang="fr-FR" sz="1400" dirty="0"/>
              <a:t> (sur e-</a:t>
            </a:r>
            <a:r>
              <a:rPr lang="fr-FR" sz="1400" dirty="0" err="1"/>
              <a:t>Deposit</a:t>
            </a:r>
            <a:r>
              <a:rPr lang="fr-FR" sz="1400" dirty="0"/>
              <a:t>).</a:t>
            </a:r>
          </a:p>
          <a:p>
            <a:pPr marL="285750" indent="-285750" algn="just">
              <a:buFont typeface="Arial" panose="020B0604020202020204" pitchFamily="34" charset="0"/>
              <a:buChar char="•"/>
            </a:pPr>
            <a:r>
              <a:rPr lang="fr-FR" sz="1400" dirty="0"/>
              <a:t>Après avoir saisi le numéro de rôle spécifique, vous devez sélectionner </a:t>
            </a:r>
            <a:r>
              <a:rPr lang="fr-FR" sz="1400" b="1" dirty="0"/>
              <a:t>le type de document « lettre »  ou « dossier de pièces »</a:t>
            </a:r>
            <a:r>
              <a:rPr lang="fr-FR" sz="1400" dirty="0"/>
              <a:t>, puis suivre la procédure de chargement du document.</a:t>
            </a:r>
          </a:p>
        </p:txBody>
      </p:sp>
      <p:sp>
        <p:nvSpPr>
          <p:cNvPr id="9" name="Rectangle 8">
            <a:extLst>
              <a:ext uri="{FF2B5EF4-FFF2-40B4-BE49-F238E27FC236}">
                <a16:creationId xmlns:a16="http://schemas.microsoft.com/office/drawing/2014/main" id="{55DF2076-62B6-4245-B5A2-DD4B0BE75E2D}"/>
              </a:ext>
            </a:extLst>
          </p:cNvPr>
          <p:cNvSpPr/>
          <p:nvPr/>
        </p:nvSpPr>
        <p:spPr bwMode="auto">
          <a:xfrm>
            <a:off x="5159896" y="5739872"/>
            <a:ext cx="3600400" cy="43395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1919536" y="54274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Action Dépôt d’un acte introductif ou d’une pièce non liée à un dossier via e-</a:t>
            </a:r>
            <a:r>
              <a:rPr lang="fr-FR" sz="2000" dirty="0" err="1">
                <a:solidFill>
                  <a:srgbClr val="4F81BD"/>
                </a:solidFill>
                <a:latin typeface="Arial"/>
                <a:ea typeface="ＭＳ Ｐゴシック"/>
              </a:rPr>
              <a:t>Deposit</a:t>
            </a:r>
            <a:endParaRPr lang="fr-FR" sz="2000" dirty="0">
              <a:solidFill>
                <a:srgbClr val="4F81BD"/>
              </a:solidFill>
              <a:latin typeface="Arial"/>
              <a:ea typeface="ＭＳ Ｐゴシック"/>
            </a:endParaRPr>
          </a:p>
        </p:txBody>
      </p:sp>
      <p:cxnSp>
        <p:nvCxnSpPr>
          <p:cNvPr id="14" name="Straight Arrow Connector 13">
            <a:extLst>
              <a:ext uri="{FF2B5EF4-FFF2-40B4-BE49-F238E27FC236}">
                <a16:creationId xmlns:a16="http://schemas.microsoft.com/office/drawing/2014/main" id="{5BDC9CA0-3E3D-4FC9-8ACD-68AD3D7BD9E7}"/>
              </a:ext>
            </a:extLst>
          </p:cNvPr>
          <p:cNvCxnSpPr>
            <a:cxnSpLocks/>
          </p:cNvCxnSpPr>
          <p:nvPr/>
        </p:nvCxnSpPr>
        <p:spPr bwMode="auto">
          <a:xfrm flipH="1" flipV="1">
            <a:off x="2567608" y="3470607"/>
            <a:ext cx="2592288" cy="226926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Rectangle 7"/>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3712475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7555" y="3068961"/>
            <a:ext cx="3852795" cy="3707223"/>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19</a:t>
            </a:fld>
            <a:endParaRPr lang="en-US">
              <a:solidFill>
                <a:prstClr val="black"/>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744417" y="2077561"/>
            <a:ext cx="8528048" cy="3401052"/>
          </a:xfrm>
        </p:spPr>
        <p:txBody>
          <a:bodyPr>
            <a:normAutofit/>
          </a:bodyPr>
          <a:lstStyle/>
          <a:p>
            <a:pPr marL="285750" indent="-285750" algn="just">
              <a:buFont typeface="Arial" panose="020B0604020202020204" pitchFamily="34" charset="0"/>
              <a:buChar char="•"/>
            </a:pPr>
            <a:r>
              <a:rPr lang="fr-FR" sz="1400" dirty="0"/>
              <a:t>Après avoir envoyé votre document et reçu l'accusé de réception par courrier électronique, l'employé de l’instance spécifique déplacera votre document déposé dans le bon dossier. </a:t>
            </a:r>
          </a:p>
          <a:p>
            <a:pPr marL="285750" indent="-285750" algn="just">
              <a:buFont typeface="Arial" panose="020B0604020202020204" pitchFamily="34" charset="0"/>
              <a:buChar char="•"/>
            </a:pPr>
            <a:r>
              <a:rPr lang="fr-FR" sz="1400" dirty="0"/>
              <a:t>Le déposant recevra automatiquement un courrier électronique l'informant que son document a été déplacé dans un autre dossier (en indiquant le numéro de rôle réel).</a:t>
            </a:r>
          </a:p>
          <a:p>
            <a:pPr marL="285750" indent="-285750" algn="just">
              <a:buFont typeface="Arial" panose="020B0604020202020204" pitchFamily="34" charset="0"/>
              <a:buChar char="•"/>
            </a:pPr>
            <a:endParaRPr lang="fr-BE" sz="1400" dirty="0"/>
          </a:p>
        </p:txBody>
      </p:sp>
      <p:sp>
        <p:nvSpPr>
          <p:cNvPr id="9" name="Rectangle 8">
            <a:extLst>
              <a:ext uri="{FF2B5EF4-FFF2-40B4-BE49-F238E27FC236}">
                <a16:creationId xmlns:a16="http://schemas.microsoft.com/office/drawing/2014/main" id="{55DF2076-62B6-4245-B5A2-DD4B0BE75E2D}"/>
              </a:ext>
            </a:extLst>
          </p:cNvPr>
          <p:cNvSpPr/>
          <p:nvPr/>
        </p:nvSpPr>
        <p:spPr bwMode="auto">
          <a:xfrm>
            <a:off x="5087888" y="4592186"/>
            <a:ext cx="1656184" cy="27697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flipV="1">
            <a:off x="5663952" y="2758918"/>
            <a:ext cx="0" cy="183326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Title 1">
            <a:extLst>
              <a:ext uri="{FF2B5EF4-FFF2-40B4-BE49-F238E27FC236}">
                <a16:creationId xmlns:a16="http://schemas.microsoft.com/office/drawing/2014/main" id="{A2DE80C5-11E6-4FAE-8147-C76DB30288AF}"/>
              </a:ext>
            </a:extLst>
          </p:cNvPr>
          <p:cNvSpPr txBox="1">
            <a:spLocks/>
          </p:cNvSpPr>
          <p:nvPr/>
        </p:nvSpPr>
        <p:spPr bwMode="auto">
          <a:xfrm>
            <a:off x="1919536" y="54274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Action Dépôt d’un acte introductif ou d’une pièce non liée à un dossier via e-</a:t>
            </a:r>
            <a:r>
              <a:rPr lang="fr-FR" sz="2000" dirty="0" err="1">
                <a:solidFill>
                  <a:srgbClr val="4F81BD"/>
                </a:solidFill>
                <a:latin typeface="Arial"/>
                <a:ea typeface="ＭＳ Ｐゴシック"/>
              </a:rPr>
              <a:t>Deposit</a:t>
            </a:r>
            <a:endParaRPr lang="fr-FR" sz="2000" dirty="0">
              <a:solidFill>
                <a:srgbClr val="4F81BD"/>
              </a:solidFill>
              <a:latin typeface="Arial"/>
              <a:ea typeface="ＭＳ Ｐゴシック"/>
            </a:endParaRPr>
          </a:p>
        </p:txBody>
      </p:sp>
      <p:sp>
        <p:nvSpPr>
          <p:cNvPr id="10" name="Rectangle 9"/>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135765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ABBA"/>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1529FE3-243E-AA44-A90E-698B8593D98A}"/>
              </a:ext>
            </a:extLst>
          </p:cNvPr>
          <p:cNvSpPr txBox="1"/>
          <p:nvPr/>
        </p:nvSpPr>
        <p:spPr>
          <a:xfrm>
            <a:off x="157321" y="637004"/>
            <a:ext cx="11916686" cy="1200329"/>
          </a:xfrm>
          <a:prstGeom prst="rect">
            <a:avLst/>
          </a:prstGeom>
          <a:noFill/>
        </p:spPr>
        <p:txBody>
          <a:bodyPr wrap="square">
            <a:spAutoFit/>
          </a:bodyPr>
          <a:lstStyle/>
          <a:p>
            <a:r>
              <a:rPr lang="fr-BE" sz="1800" dirty="0">
                <a:solidFill>
                  <a:schemeClr val="bg1"/>
                </a:solidFill>
              </a:rPr>
              <a:t>Les documents ainsi introduits sont automatiquement sauvegardés dans la base de données </a:t>
            </a:r>
            <a:r>
              <a:rPr lang="fr-BE" sz="1800" dirty="0" err="1">
                <a:solidFill>
                  <a:schemeClr val="bg1"/>
                </a:solidFill>
              </a:rPr>
              <a:t>JustX</a:t>
            </a:r>
            <a:r>
              <a:rPr lang="fr-BE" dirty="0">
                <a:solidFill>
                  <a:schemeClr val="bg1"/>
                </a:solidFill>
              </a:rPr>
              <a:t>.</a:t>
            </a:r>
          </a:p>
          <a:p>
            <a:r>
              <a:rPr lang="fr-BE" sz="1800" dirty="0" err="1">
                <a:solidFill>
                  <a:schemeClr val="bg1"/>
                </a:solidFill>
              </a:rPr>
              <a:t>JustX</a:t>
            </a:r>
            <a:r>
              <a:rPr lang="fr-BE" sz="1800" dirty="0">
                <a:solidFill>
                  <a:schemeClr val="bg1"/>
                </a:solidFill>
              </a:rPr>
              <a:t> est la base de données centrale où tous les documents des affaires judiciaires sont collectées et reliés électroniquement.</a:t>
            </a:r>
          </a:p>
          <a:p>
            <a:r>
              <a:rPr lang="fr-BE" sz="1800" dirty="0">
                <a:solidFill>
                  <a:schemeClr val="bg1"/>
                </a:solidFill>
              </a:rPr>
              <a:t>Envoi automatiquement l'accusé de réception au déposant = garantie de réception ou non </a:t>
            </a:r>
          </a:p>
          <a:p>
            <a:r>
              <a:rPr lang="fr-FR" sz="1800" dirty="0">
                <a:solidFill>
                  <a:schemeClr val="bg1"/>
                </a:solidFill>
              </a:rPr>
              <a:t>Ce technique remplace la </a:t>
            </a:r>
            <a:r>
              <a:rPr lang="fr-FR" sz="1800" dirty="0" err="1">
                <a:solidFill>
                  <a:schemeClr val="bg1"/>
                </a:solidFill>
              </a:rPr>
              <a:t>dépotition</a:t>
            </a:r>
            <a:r>
              <a:rPr lang="fr-FR" sz="1800" dirty="0">
                <a:solidFill>
                  <a:schemeClr val="bg1"/>
                </a:solidFill>
              </a:rPr>
              <a:t> physique à la greffe ou l’ envoie par poste ou courriel.</a:t>
            </a:r>
          </a:p>
        </p:txBody>
      </p:sp>
      <p:sp>
        <p:nvSpPr>
          <p:cNvPr id="4" name="TextBox 27">
            <a:extLst>
              <a:ext uri="{FF2B5EF4-FFF2-40B4-BE49-F238E27FC236}">
                <a16:creationId xmlns:a16="http://schemas.microsoft.com/office/drawing/2014/main" id="{5364B0B9-0D04-D9C7-C579-2AEB9B89BADA}"/>
              </a:ext>
            </a:extLst>
          </p:cNvPr>
          <p:cNvSpPr txBox="1"/>
          <p:nvPr/>
        </p:nvSpPr>
        <p:spPr>
          <a:xfrm>
            <a:off x="505884" y="2573879"/>
            <a:ext cx="4248471" cy="33855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600" b="1" dirty="0" err="1">
                <a:solidFill>
                  <a:schemeClr val="bg1"/>
                </a:solidFill>
              </a:rPr>
              <a:t>Citoyen</a:t>
            </a:r>
            <a:r>
              <a:rPr lang="nl-BE" sz="1600" b="1" dirty="0">
                <a:solidFill>
                  <a:schemeClr val="bg1"/>
                </a:solidFill>
              </a:rPr>
              <a:t> médiateur </a:t>
            </a:r>
            <a:r>
              <a:rPr lang="nl-BE" sz="1600" b="1" dirty="0" err="1">
                <a:solidFill>
                  <a:schemeClr val="bg1"/>
                </a:solidFill>
              </a:rPr>
              <a:t>agréé</a:t>
            </a:r>
            <a:endParaRPr lang="en-US" sz="1600" b="1" dirty="0">
              <a:solidFill>
                <a:schemeClr val="bg1"/>
              </a:solidFill>
            </a:endParaRPr>
          </a:p>
        </p:txBody>
      </p:sp>
      <p:cxnSp>
        <p:nvCxnSpPr>
          <p:cNvPr id="5" name="Straight Connector 26">
            <a:extLst>
              <a:ext uri="{FF2B5EF4-FFF2-40B4-BE49-F238E27FC236}">
                <a16:creationId xmlns:a16="http://schemas.microsoft.com/office/drawing/2014/main" id="{F5755A46-BDDA-426C-92AF-F06EB02F87AF}"/>
              </a:ext>
            </a:extLst>
          </p:cNvPr>
          <p:cNvCxnSpPr/>
          <p:nvPr/>
        </p:nvCxnSpPr>
        <p:spPr bwMode="auto">
          <a:xfrm>
            <a:off x="5399818" y="2573879"/>
            <a:ext cx="0" cy="2760446"/>
          </a:xfrm>
          <a:prstGeom prst="line">
            <a:avLst/>
          </a:prstGeom>
          <a:noFill/>
          <a:ln w="25400" cap="flat" cmpd="sng" algn="ctr">
            <a:solidFill>
              <a:schemeClr val="accent4"/>
            </a:solidFill>
            <a:prstDash val="dash"/>
            <a:headEnd type="none" w="med" len="med"/>
            <a:tailEnd type="none" w="med" len="med"/>
          </a:ln>
          <a:effectLst>
            <a:outerShdw blurRad="40000" dist="20000" dir="5400000" rotWithShape="0">
              <a:srgbClr val="000000">
                <a:alpha val="38000"/>
              </a:srgbClr>
            </a:outerShdw>
          </a:effectLst>
        </p:spPr>
      </p:cxnSp>
      <p:pic>
        <p:nvPicPr>
          <p:cNvPr id="6" name="Afbeelding 5">
            <a:extLst>
              <a:ext uri="{FF2B5EF4-FFF2-40B4-BE49-F238E27FC236}">
                <a16:creationId xmlns:a16="http://schemas.microsoft.com/office/drawing/2014/main" id="{54F88EBE-6877-A372-C915-2BB502D1DFBA}"/>
              </a:ext>
            </a:extLst>
          </p:cNvPr>
          <p:cNvPicPr>
            <a:picLocks noChangeAspect="1"/>
          </p:cNvPicPr>
          <p:nvPr/>
        </p:nvPicPr>
        <p:blipFill>
          <a:blip r:embed="rId2"/>
          <a:stretch>
            <a:fillRect/>
          </a:stretch>
        </p:blipFill>
        <p:spPr>
          <a:xfrm>
            <a:off x="610857" y="3302438"/>
            <a:ext cx="469433" cy="469433"/>
          </a:xfrm>
          <a:prstGeom prst="rect">
            <a:avLst/>
          </a:prstGeom>
        </p:spPr>
      </p:pic>
      <p:cxnSp>
        <p:nvCxnSpPr>
          <p:cNvPr id="7" name="Straight Arrow Connector 32">
            <a:extLst>
              <a:ext uri="{FF2B5EF4-FFF2-40B4-BE49-F238E27FC236}">
                <a16:creationId xmlns:a16="http://schemas.microsoft.com/office/drawing/2014/main" id="{A96FF566-809B-6F14-A64D-0BDF4216554C}"/>
              </a:ext>
            </a:extLst>
          </p:cNvPr>
          <p:cNvCxnSpPr/>
          <p:nvPr/>
        </p:nvCxnSpPr>
        <p:spPr bwMode="auto">
          <a:xfrm>
            <a:off x="1080290" y="3537154"/>
            <a:ext cx="511495"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pic>
        <p:nvPicPr>
          <p:cNvPr id="8" name="Picture 34">
            <a:extLst>
              <a:ext uri="{FF2B5EF4-FFF2-40B4-BE49-F238E27FC236}">
                <a16:creationId xmlns:a16="http://schemas.microsoft.com/office/drawing/2014/main" id="{F809BF1E-FF10-09E4-C25E-A5AB61616526}"/>
              </a:ext>
            </a:extLst>
          </p:cNvPr>
          <p:cNvPicPr>
            <a:picLocks noChangeAspect="1"/>
          </p:cNvPicPr>
          <p:nvPr/>
        </p:nvPicPr>
        <p:blipFill>
          <a:blip r:embed="rId3"/>
          <a:stretch>
            <a:fillRect/>
          </a:stretch>
        </p:blipFill>
        <p:spPr>
          <a:xfrm>
            <a:off x="1687579" y="3198473"/>
            <a:ext cx="538796" cy="573398"/>
          </a:xfrm>
          <a:prstGeom prst="rect">
            <a:avLst/>
          </a:prstGeom>
        </p:spPr>
      </p:pic>
      <p:cxnSp>
        <p:nvCxnSpPr>
          <p:cNvPr id="9" name="Straight Arrow Connector 14">
            <a:extLst>
              <a:ext uri="{FF2B5EF4-FFF2-40B4-BE49-F238E27FC236}">
                <a16:creationId xmlns:a16="http://schemas.microsoft.com/office/drawing/2014/main" id="{8877D899-4A79-9C15-D533-8A7F9D18CEF6}"/>
              </a:ext>
            </a:extLst>
          </p:cNvPr>
          <p:cNvCxnSpPr/>
          <p:nvPr/>
        </p:nvCxnSpPr>
        <p:spPr bwMode="auto">
          <a:xfrm>
            <a:off x="2366218" y="3521695"/>
            <a:ext cx="756000"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pic>
        <p:nvPicPr>
          <p:cNvPr id="10" name="Picture 16">
            <a:extLst>
              <a:ext uri="{FF2B5EF4-FFF2-40B4-BE49-F238E27FC236}">
                <a16:creationId xmlns:a16="http://schemas.microsoft.com/office/drawing/2014/main" id="{AFB6ED17-AA30-017F-BC66-C7A9E6C39F73}"/>
              </a:ext>
            </a:extLst>
          </p:cNvPr>
          <p:cNvPicPr>
            <a:picLocks noChangeAspect="1"/>
          </p:cNvPicPr>
          <p:nvPr/>
        </p:nvPicPr>
        <p:blipFill rotWithShape="1">
          <a:blip r:embed="rId4"/>
          <a:srcRect l="1852" r="1070" b="9623"/>
          <a:stretch/>
        </p:blipFill>
        <p:spPr>
          <a:xfrm>
            <a:off x="3303006" y="3120829"/>
            <a:ext cx="1624936" cy="728686"/>
          </a:xfrm>
          <a:prstGeom prst="rect">
            <a:avLst/>
          </a:prstGeom>
        </p:spPr>
      </p:pic>
      <p:sp>
        <p:nvSpPr>
          <p:cNvPr id="11" name="TextBox 10">
            <a:extLst>
              <a:ext uri="{FF2B5EF4-FFF2-40B4-BE49-F238E27FC236}">
                <a16:creationId xmlns:a16="http://schemas.microsoft.com/office/drawing/2014/main" id="{E6006560-93CE-2EAC-175A-33AD063896DC}"/>
              </a:ext>
            </a:extLst>
          </p:cNvPr>
          <p:cNvSpPr txBox="1"/>
          <p:nvPr/>
        </p:nvSpPr>
        <p:spPr>
          <a:xfrm>
            <a:off x="3240721" y="3849515"/>
            <a:ext cx="1923159" cy="261610"/>
          </a:xfrm>
          <a:prstGeom prst="rect">
            <a:avLst/>
          </a:prstGeom>
          <a:noFill/>
        </p:spPr>
        <p:txBody>
          <a:bodyPr wrap="square" rtlCol="0">
            <a:spAutoFit/>
          </a:bodyPr>
          <a:lstStyle/>
          <a:p>
            <a:pPr eaLnBrk="0" fontAlgn="base" hangingPunct="0">
              <a:spcBef>
                <a:spcPct val="0"/>
              </a:spcBef>
              <a:spcAft>
                <a:spcPct val="0"/>
              </a:spcAft>
            </a:pPr>
            <a:r>
              <a:rPr lang="nl-BE" sz="1100" b="1" dirty="0">
                <a:solidFill>
                  <a:schemeClr val="bg1"/>
                </a:solidFill>
                <a:latin typeface="Arial" charset="0"/>
                <a:ea typeface="ＭＳ Ｐゴシック" pitchFamily="34" charset="-128"/>
              </a:rPr>
              <a:t>Service web e-</a:t>
            </a:r>
            <a:r>
              <a:rPr lang="nl-BE" sz="1100" b="1" dirty="0" err="1">
                <a:solidFill>
                  <a:schemeClr val="bg1"/>
                </a:solidFill>
                <a:latin typeface="Arial" charset="0"/>
                <a:ea typeface="ＭＳ Ｐゴシック" pitchFamily="34" charset="-128"/>
              </a:rPr>
              <a:t>Deposit</a:t>
            </a:r>
            <a:endParaRPr lang="en-US" sz="1100" b="1" dirty="0">
              <a:solidFill>
                <a:schemeClr val="bg1"/>
              </a:solidFill>
              <a:latin typeface="Arial" charset="0"/>
              <a:ea typeface="ＭＳ Ｐゴシック" pitchFamily="34" charset="-128"/>
            </a:endParaRPr>
          </a:p>
        </p:txBody>
      </p:sp>
      <p:pic>
        <p:nvPicPr>
          <p:cNvPr id="12" name="Afbeelding 11">
            <a:extLst>
              <a:ext uri="{FF2B5EF4-FFF2-40B4-BE49-F238E27FC236}">
                <a16:creationId xmlns:a16="http://schemas.microsoft.com/office/drawing/2014/main" id="{8A3FB89A-9E1D-3EA2-ED83-ADFF139BD0C3}"/>
              </a:ext>
            </a:extLst>
          </p:cNvPr>
          <p:cNvPicPr>
            <a:picLocks noChangeAspect="1"/>
          </p:cNvPicPr>
          <p:nvPr/>
        </p:nvPicPr>
        <p:blipFill>
          <a:blip r:embed="rId5"/>
          <a:stretch>
            <a:fillRect/>
          </a:stretch>
        </p:blipFill>
        <p:spPr>
          <a:xfrm>
            <a:off x="2533022" y="3027932"/>
            <a:ext cx="463336" cy="457240"/>
          </a:xfrm>
          <a:prstGeom prst="rect">
            <a:avLst/>
          </a:prstGeom>
        </p:spPr>
      </p:pic>
      <p:sp>
        <p:nvSpPr>
          <p:cNvPr id="13" name="TextBox 37">
            <a:extLst>
              <a:ext uri="{FF2B5EF4-FFF2-40B4-BE49-F238E27FC236}">
                <a16:creationId xmlns:a16="http://schemas.microsoft.com/office/drawing/2014/main" id="{346FC702-D772-1130-777A-73C97A56A6C8}"/>
              </a:ext>
            </a:extLst>
          </p:cNvPr>
          <p:cNvSpPr txBox="1"/>
          <p:nvPr/>
        </p:nvSpPr>
        <p:spPr>
          <a:xfrm>
            <a:off x="482050" y="3945568"/>
            <a:ext cx="1196480" cy="646331"/>
          </a:xfrm>
          <a:prstGeom prst="rect">
            <a:avLst/>
          </a:prstGeom>
          <a:noFill/>
        </p:spPr>
        <p:txBody>
          <a:bodyPr wrap="square" rtlCol="0">
            <a:spAutoFit/>
          </a:bodyPr>
          <a:lstStyle/>
          <a:p>
            <a:pPr eaLnBrk="0" fontAlgn="base" hangingPunct="0">
              <a:spcBef>
                <a:spcPct val="0"/>
              </a:spcBef>
              <a:spcAft>
                <a:spcPct val="0"/>
              </a:spcAft>
            </a:pPr>
            <a:r>
              <a:rPr lang="nl-BE" sz="1200" b="1" dirty="0" err="1">
                <a:solidFill>
                  <a:schemeClr val="bg1"/>
                </a:solidFill>
                <a:latin typeface="Arial" charset="0"/>
                <a:ea typeface="ＭＳ Ｐゴシック" pitchFamily="34" charset="-128"/>
              </a:rPr>
              <a:t>Citoyen</a:t>
            </a:r>
            <a:r>
              <a:rPr lang="nl-BE" sz="1200" b="1" dirty="0">
                <a:solidFill>
                  <a:schemeClr val="bg1"/>
                </a:solidFill>
                <a:latin typeface="Arial" charset="0"/>
                <a:ea typeface="ＭＳ Ｐゴシック" pitchFamily="34" charset="-128"/>
              </a:rPr>
              <a:t> médiateur </a:t>
            </a:r>
            <a:r>
              <a:rPr lang="nl-BE" sz="1200" b="1" dirty="0" err="1">
                <a:solidFill>
                  <a:schemeClr val="bg1"/>
                </a:solidFill>
                <a:latin typeface="Arial" charset="0"/>
                <a:ea typeface="ＭＳ Ｐゴシック" pitchFamily="34" charset="-128"/>
              </a:rPr>
              <a:t>agréé</a:t>
            </a:r>
            <a:endParaRPr lang="en-US" sz="1100" dirty="0">
              <a:solidFill>
                <a:prstClr val="black"/>
              </a:solidFill>
              <a:latin typeface="Arial" charset="0"/>
              <a:ea typeface="ＭＳ Ｐゴシック" pitchFamily="34" charset="-128"/>
            </a:endParaRPr>
          </a:p>
        </p:txBody>
      </p:sp>
      <p:sp>
        <p:nvSpPr>
          <p:cNvPr id="14" name="TextBox 9">
            <a:extLst>
              <a:ext uri="{FF2B5EF4-FFF2-40B4-BE49-F238E27FC236}">
                <a16:creationId xmlns:a16="http://schemas.microsoft.com/office/drawing/2014/main" id="{A330FC35-A0C2-48D8-F5AC-8BFC0C3E3750}"/>
              </a:ext>
            </a:extLst>
          </p:cNvPr>
          <p:cNvSpPr txBox="1"/>
          <p:nvPr/>
        </p:nvSpPr>
        <p:spPr>
          <a:xfrm>
            <a:off x="1634469" y="3945568"/>
            <a:ext cx="1487749" cy="646331"/>
          </a:xfrm>
          <a:prstGeom prst="rect">
            <a:avLst/>
          </a:prstGeom>
          <a:noFill/>
        </p:spPr>
        <p:txBody>
          <a:bodyPr wrap="square" rtlCol="0">
            <a:spAutoFit/>
          </a:bodyPr>
          <a:lstStyle/>
          <a:p>
            <a:pPr eaLnBrk="0" fontAlgn="base" hangingPunct="0">
              <a:spcBef>
                <a:spcPct val="0"/>
              </a:spcBef>
              <a:spcAft>
                <a:spcPct val="0"/>
              </a:spcAft>
            </a:pPr>
            <a:r>
              <a:rPr lang="nl-BE" sz="1200" b="1" dirty="0">
                <a:solidFill>
                  <a:schemeClr val="bg1"/>
                </a:solidFill>
                <a:latin typeface="Arial" charset="0"/>
                <a:ea typeface="ＭＳ Ｐゴシック" pitchFamily="34" charset="-128"/>
              </a:rPr>
              <a:t>Lettre</a:t>
            </a:r>
          </a:p>
          <a:p>
            <a:pPr eaLnBrk="0" fontAlgn="base" hangingPunct="0">
              <a:spcBef>
                <a:spcPct val="0"/>
              </a:spcBef>
              <a:spcAft>
                <a:spcPct val="0"/>
              </a:spcAft>
            </a:pPr>
            <a:r>
              <a:rPr lang="nl-BE" sz="1200" b="1" dirty="0" err="1">
                <a:solidFill>
                  <a:schemeClr val="bg1"/>
                </a:solidFill>
                <a:latin typeface="Arial" charset="0"/>
                <a:ea typeface="ＭＳ Ｐゴシック" pitchFamily="34" charset="-128"/>
              </a:rPr>
              <a:t>Requête</a:t>
            </a:r>
            <a:endParaRPr lang="nl-BE" sz="1200" b="1" dirty="0">
              <a:solidFill>
                <a:schemeClr val="bg1"/>
              </a:solidFill>
              <a:latin typeface="Arial" charset="0"/>
              <a:ea typeface="ＭＳ Ｐゴシック" pitchFamily="34" charset="-128"/>
            </a:endParaRPr>
          </a:p>
          <a:p>
            <a:pPr eaLnBrk="0" fontAlgn="base" hangingPunct="0">
              <a:spcBef>
                <a:spcPct val="0"/>
              </a:spcBef>
              <a:spcAft>
                <a:spcPct val="0"/>
              </a:spcAft>
            </a:pPr>
            <a:r>
              <a:rPr lang="nl-BE" sz="1200" b="1" dirty="0">
                <a:solidFill>
                  <a:schemeClr val="bg1"/>
                </a:solidFill>
                <a:latin typeface="Arial" charset="0"/>
                <a:ea typeface="ＭＳ Ｐゴシック" pitchFamily="34" charset="-128"/>
              </a:rPr>
              <a:t>Dossier de </a:t>
            </a:r>
            <a:r>
              <a:rPr lang="nl-BE" sz="1200" b="1" dirty="0" err="1">
                <a:solidFill>
                  <a:schemeClr val="bg1"/>
                </a:solidFill>
                <a:latin typeface="Arial" charset="0"/>
                <a:ea typeface="ＭＳ Ｐゴシック" pitchFamily="34" charset="-128"/>
              </a:rPr>
              <a:t>pièces</a:t>
            </a:r>
            <a:endParaRPr lang="en-US" sz="1200" b="1" dirty="0">
              <a:solidFill>
                <a:schemeClr val="bg1"/>
              </a:solidFill>
              <a:latin typeface="Arial" charset="0"/>
              <a:ea typeface="ＭＳ Ｐゴシック" pitchFamily="34" charset="-128"/>
            </a:endParaRPr>
          </a:p>
        </p:txBody>
      </p:sp>
      <p:cxnSp>
        <p:nvCxnSpPr>
          <p:cNvPr id="15" name="Straight Arrow Connector 22">
            <a:extLst>
              <a:ext uri="{FF2B5EF4-FFF2-40B4-BE49-F238E27FC236}">
                <a16:creationId xmlns:a16="http://schemas.microsoft.com/office/drawing/2014/main" id="{01D0EB6D-24E2-E10F-DED8-B9041355966C}"/>
              </a:ext>
            </a:extLst>
          </p:cNvPr>
          <p:cNvCxnSpPr/>
          <p:nvPr/>
        </p:nvCxnSpPr>
        <p:spPr bwMode="auto">
          <a:xfrm>
            <a:off x="5084421" y="3521695"/>
            <a:ext cx="864096"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sp>
        <p:nvSpPr>
          <p:cNvPr id="16" name="TextBox 27">
            <a:extLst>
              <a:ext uri="{FF2B5EF4-FFF2-40B4-BE49-F238E27FC236}">
                <a16:creationId xmlns:a16="http://schemas.microsoft.com/office/drawing/2014/main" id="{DF454CCD-04C3-E679-B993-12F11C8AB8B1}"/>
              </a:ext>
            </a:extLst>
          </p:cNvPr>
          <p:cNvSpPr txBox="1"/>
          <p:nvPr/>
        </p:nvSpPr>
        <p:spPr>
          <a:xfrm>
            <a:off x="6045282" y="2574586"/>
            <a:ext cx="4248471" cy="33855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600" b="1" dirty="0">
                <a:solidFill>
                  <a:schemeClr val="bg1"/>
                </a:solidFill>
              </a:rPr>
              <a:t>JUSTICE</a:t>
            </a:r>
            <a:endParaRPr lang="en-US" sz="1600" b="1" dirty="0">
              <a:solidFill>
                <a:schemeClr val="bg1"/>
              </a:solidFill>
            </a:endParaRPr>
          </a:p>
        </p:txBody>
      </p:sp>
      <p:cxnSp>
        <p:nvCxnSpPr>
          <p:cNvPr id="18" name="Elbow Connector 17">
            <a:extLst>
              <a:ext uri="{FF2B5EF4-FFF2-40B4-BE49-F238E27FC236}">
                <a16:creationId xmlns:a16="http://schemas.microsoft.com/office/drawing/2014/main" id="{5EBA29F2-56A3-55B4-056A-619489BCE3D2}"/>
              </a:ext>
            </a:extLst>
          </p:cNvPr>
          <p:cNvCxnSpPr>
            <a:cxnSpLocks/>
          </p:cNvCxnSpPr>
          <p:nvPr/>
        </p:nvCxnSpPr>
        <p:spPr bwMode="auto">
          <a:xfrm rot="10800000" flipV="1">
            <a:off x="1336038" y="4319520"/>
            <a:ext cx="5841511" cy="750603"/>
          </a:xfrm>
          <a:prstGeom prst="bentConnector3">
            <a:avLst>
              <a:gd name="adj1" fmla="val 10"/>
            </a:avLst>
          </a:prstGeom>
          <a:solidFill>
            <a:srgbClr val="4F81BD"/>
          </a:solidFill>
          <a:ln w="31750" cap="flat" cmpd="sng" algn="ctr">
            <a:solidFill>
              <a:schemeClr val="bg1"/>
            </a:solidFill>
            <a:prstDash val="solid"/>
            <a:round/>
            <a:headEnd type="none" w="med" len="med"/>
            <a:tailEnd type="triangle"/>
          </a:ln>
          <a:effectLst/>
        </p:spPr>
      </p:cxnSp>
      <p:pic>
        <p:nvPicPr>
          <p:cNvPr id="21" name="Picture 6">
            <a:extLst>
              <a:ext uri="{FF2B5EF4-FFF2-40B4-BE49-F238E27FC236}">
                <a16:creationId xmlns:a16="http://schemas.microsoft.com/office/drawing/2014/main" id="{F0574E94-8764-8EF8-D1B6-A21525ACEE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15" y="4727721"/>
            <a:ext cx="623290" cy="585893"/>
          </a:xfrm>
          <a:prstGeom prst="rect">
            <a:avLst/>
          </a:prstGeom>
        </p:spPr>
      </p:pic>
      <p:cxnSp>
        <p:nvCxnSpPr>
          <p:cNvPr id="29" name="Straight Arrow Connector 29">
            <a:extLst>
              <a:ext uri="{FF2B5EF4-FFF2-40B4-BE49-F238E27FC236}">
                <a16:creationId xmlns:a16="http://schemas.microsoft.com/office/drawing/2014/main" id="{AE7D1994-DA27-38B2-9D6C-682C0F3C370D}"/>
              </a:ext>
            </a:extLst>
          </p:cNvPr>
          <p:cNvCxnSpPr/>
          <p:nvPr/>
        </p:nvCxnSpPr>
        <p:spPr bwMode="auto">
          <a:xfrm>
            <a:off x="7812610" y="3547196"/>
            <a:ext cx="864096"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pic>
        <p:nvPicPr>
          <p:cNvPr id="30" name="Picture 18">
            <a:extLst>
              <a:ext uri="{FF2B5EF4-FFF2-40B4-BE49-F238E27FC236}">
                <a16:creationId xmlns:a16="http://schemas.microsoft.com/office/drawing/2014/main" id="{DA477B04-34EB-6F4A-6E82-0697D11A01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1420" y="3122955"/>
            <a:ext cx="974362" cy="974362"/>
          </a:xfrm>
          <a:prstGeom prst="rect">
            <a:avLst/>
          </a:prstGeom>
        </p:spPr>
      </p:pic>
      <p:sp>
        <p:nvSpPr>
          <p:cNvPr id="31" name="TextBox 25">
            <a:extLst>
              <a:ext uri="{FF2B5EF4-FFF2-40B4-BE49-F238E27FC236}">
                <a16:creationId xmlns:a16="http://schemas.microsoft.com/office/drawing/2014/main" id="{CF1E9043-2F1D-C97E-0116-FF935516DD31}"/>
              </a:ext>
            </a:extLst>
          </p:cNvPr>
          <p:cNvSpPr txBox="1"/>
          <p:nvPr/>
        </p:nvSpPr>
        <p:spPr>
          <a:xfrm>
            <a:off x="8795650" y="4124587"/>
            <a:ext cx="1538964" cy="461665"/>
          </a:xfrm>
          <a:prstGeom prst="rect">
            <a:avLst/>
          </a:prstGeom>
          <a:noFill/>
        </p:spPr>
        <p:txBody>
          <a:bodyPr wrap="square" rtlCol="0">
            <a:spAutoFit/>
          </a:bodyPr>
          <a:lstStyle/>
          <a:p>
            <a:pPr eaLnBrk="0" fontAlgn="base" hangingPunct="0">
              <a:spcBef>
                <a:spcPct val="0"/>
              </a:spcBef>
              <a:spcAft>
                <a:spcPct val="0"/>
              </a:spcAft>
            </a:pPr>
            <a:r>
              <a:rPr lang="nl-BE" sz="1200" b="1" dirty="0">
                <a:solidFill>
                  <a:schemeClr val="bg1"/>
                </a:solidFill>
                <a:latin typeface="Arial" charset="0"/>
                <a:ea typeface="ＭＳ Ｐゴシック" pitchFamily="34" charset="-128"/>
              </a:rPr>
              <a:t>Application Cours </a:t>
            </a:r>
          </a:p>
          <a:p>
            <a:pPr eaLnBrk="0" fontAlgn="base" hangingPunct="0">
              <a:spcBef>
                <a:spcPct val="0"/>
              </a:spcBef>
              <a:spcAft>
                <a:spcPct val="0"/>
              </a:spcAft>
            </a:pPr>
            <a:r>
              <a:rPr lang="nl-BE" sz="1200" b="1" dirty="0">
                <a:solidFill>
                  <a:schemeClr val="bg1"/>
                </a:solidFill>
                <a:latin typeface="Arial" charset="0"/>
                <a:ea typeface="ＭＳ Ｐゴシック" pitchFamily="34" charset="-128"/>
              </a:rPr>
              <a:t>et </a:t>
            </a:r>
            <a:r>
              <a:rPr lang="nl-BE" sz="1200" b="1" dirty="0" err="1">
                <a:solidFill>
                  <a:schemeClr val="bg1"/>
                </a:solidFill>
                <a:latin typeface="Arial" charset="0"/>
                <a:ea typeface="ＭＳ Ｐゴシック" pitchFamily="34" charset="-128"/>
              </a:rPr>
              <a:t>Tribunaux</a:t>
            </a:r>
            <a:r>
              <a:rPr lang="nl-BE" sz="1200" b="1" dirty="0">
                <a:solidFill>
                  <a:schemeClr val="bg1"/>
                </a:solidFill>
                <a:latin typeface="Arial" charset="0"/>
                <a:ea typeface="ＭＳ Ｐゴシック" pitchFamily="34" charset="-128"/>
              </a:rPr>
              <a:t> </a:t>
            </a:r>
          </a:p>
        </p:txBody>
      </p:sp>
      <p:sp>
        <p:nvSpPr>
          <p:cNvPr id="32" name="Oval 30">
            <a:extLst>
              <a:ext uri="{FF2B5EF4-FFF2-40B4-BE49-F238E27FC236}">
                <a16:creationId xmlns:a16="http://schemas.microsoft.com/office/drawing/2014/main" id="{CD5C6167-148D-DB88-DA61-F8F0F43EEE68}"/>
              </a:ext>
            </a:extLst>
          </p:cNvPr>
          <p:cNvSpPr/>
          <p:nvPr/>
        </p:nvSpPr>
        <p:spPr bwMode="auto">
          <a:xfrm>
            <a:off x="8029440" y="3048770"/>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BE" sz="1600" b="1" dirty="0">
                <a:solidFill>
                  <a:prstClr val="white"/>
                </a:solidFill>
                <a:latin typeface="Arial" charset="0"/>
                <a:ea typeface="ＭＳ Ｐゴシック" pitchFamily="112" charset="-128"/>
              </a:rPr>
              <a:t>3</a:t>
            </a:r>
          </a:p>
        </p:txBody>
      </p:sp>
      <p:sp>
        <p:nvSpPr>
          <p:cNvPr id="33" name="Oval 28">
            <a:extLst>
              <a:ext uri="{FF2B5EF4-FFF2-40B4-BE49-F238E27FC236}">
                <a16:creationId xmlns:a16="http://schemas.microsoft.com/office/drawing/2014/main" id="{15FFFB8B-87E2-A358-396C-2B351A6A25E0}"/>
              </a:ext>
            </a:extLst>
          </p:cNvPr>
          <p:cNvSpPr/>
          <p:nvPr/>
        </p:nvSpPr>
        <p:spPr bwMode="auto">
          <a:xfrm>
            <a:off x="5165792" y="4786661"/>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BE" sz="1600" b="1" dirty="0">
                <a:solidFill>
                  <a:prstClr val="white"/>
                </a:solidFill>
                <a:latin typeface="Arial" charset="0"/>
                <a:ea typeface="ＭＳ Ｐゴシック" pitchFamily="112" charset="-128"/>
              </a:rPr>
              <a:t>2</a:t>
            </a:r>
          </a:p>
        </p:txBody>
      </p:sp>
      <p:sp>
        <p:nvSpPr>
          <p:cNvPr id="34" name="TextBox 24">
            <a:extLst>
              <a:ext uri="{FF2B5EF4-FFF2-40B4-BE49-F238E27FC236}">
                <a16:creationId xmlns:a16="http://schemas.microsoft.com/office/drawing/2014/main" id="{24A90376-D4D7-12EA-09AB-D6671CD4158A}"/>
              </a:ext>
            </a:extLst>
          </p:cNvPr>
          <p:cNvSpPr txBox="1"/>
          <p:nvPr/>
        </p:nvSpPr>
        <p:spPr>
          <a:xfrm>
            <a:off x="444809" y="5278519"/>
            <a:ext cx="1512168" cy="646331"/>
          </a:xfrm>
          <a:prstGeom prst="rect">
            <a:avLst/>
          </a:prstGeom>
          <a:noFill/>
        </p:spPr>
        <p:txBody>
          <a:bodyPr wrap="square" rtlCol="0">
            <a:spAutoFit/>
          </a:bodyPr>
          <a:lstStyle/>
          <a:p>
            <a:pPr eaLnBrk="0" fontAlgn="base" hangingPunct="0">
              <a:spcBef>
                <a:spcPct val="0"/>
              </a:spcBef>
              <a:spcAft>
                <a:spcPct val="0"/>
              </a:spcAft>
            </a:pPr>
            <a:r>
              <a:rPr lang="nl-BE" sz="1200" b="1" dirty="0" err="1">
                <a:solidFill>
                  <a:schemeClr val="bg1"/>
                </a:solidFill>
                <a:latin typeface="Arial" charset="0"/>
                <a:ea typeface="ＭＳ Ｐゴシック" pitchFamily="34" charset="-128"/>
              </a:rPr>
              <a:t>Accusé</a:t>
            </a:r>
            <a:r>
              <a:rPr lang="nl-BE" sz="1200" b="1" dirty="0">
                <a:solidFill>
                  <a:schemeClr val="bg1"/>
                </a:solidFill>
                <a:latin typeface="Arial" charset="0"/>
                <a:ea typeface="ＭＳ Ｐゴシック" pitchFamily="34" charset="-128"/>
              </a:rPr>
              <a:t> de </a:t>
            </a:r>
            <a:r>
              <a:rPr lang="nl-BE" sz="1200" b="1" dirty="0" err="1">
                <a:solidFill>
                  <a:schemeClr val="bg1"/>
                </a:solidFill>
                <a:latin typeface="Arial" charset="0"/>
                <a:ea typeface="ＭＳ Ｐゴシック" pitchFamily="34" charset="-128"/>
              </a:rPr>
              <a:t>réception</a:t>
            </a:r>
            <a:r>
              <a:rPr lang="nl-BE" sz="1200" b="1" dirty="0">
                <a:solidFill>
                  <a:schemeClr val="bg1"/>
                </a:solidFill>
                <a:latin typeface="Arial" charset="0"/>
                <a:ea typeface="ＭＳ Ｐゴシック" pitchFamily="34" charset="-128"/>
              </a:rPr>
              <a:t> </a:t>
            </a:r>
          </a:p>
          <a:p>
            <a:pPr eaLnBrk="0" fontAlgn="base" hangingPunct="0">
              <a:spcBef>
                <a:spcPct val="0"/>
              </a:spcBef>
              <a:spcAft>
                <a:spcPct val="0"/>
              </a:spcAft>
            </a:pPr>
            <a:r>
              <a:rPr lang="nl-BE" sz="1200" b="1" dirty="0" err="1">
                <a:solidFill>
                  <a:schemeClr val="bg1"/>
                </a:solidFill>
                <a:latin typeface="Arial" charset="0"/>
                <a:ea typeface="ＭＳ Ｐゴシック" pitchFamily="34" charset="-128"/>
              </a:rPr>
              <a:t>automatique</a:t>
            </a:r>
            <a:endParaRPr lang="en-US" sz="1200" b="1" dirty="0">
              <a:solidFill>
                <a:schemeClr val="bg1"/>
              </a:solidFill>
              <a:latin typeface="Arial" charset="0"/>
              <a:ea typeface="ＭＳ Ｐゴシック" pitchFamily="34" charset="-128"/>
            </a:endParaRPr>
          </a:p>
        </p:txBody>
      </p:sp>
      <p:sp>
        <p:nvSpPr>
          <p:cNvPr id="35" name="Tekstvak 34">
            <a:extLst>
              <a:ext uri="{FF2B5EF4-FFF2-40B4-BE49-F238E27FC236}">
                <a16:creationId xmlns:a16="http://schemas.microsoft.com/office/drawing/2014/main" id="{C4A7C71E-AA82-961B-76AD-3EE1047372E4}"/>
              </a:ext>
            </a:extLst>
          </p:cNvPr>
          <p:cNvSpPr txBox="1"/>
          <p:nvPr/>
        </p:nvSpPr>
        <p:spPr>
          <a:xfrm>
            <a:off x="299066" y="5877757"/>
            <a:ext cx="11633195" cy="923330"/>
          </a:xfrm>
          <a:prstGeom prst="rect">
            <a:avLst/>
          </a:prstGeom>
          <a:noFill/>
        </p:spPr>
        <p:txBody>
          <a:bodyPr wrap="square" rtlCol="0">
            <a:spAutoFit/>
          </a:bodyPr>
          <a:lstStyle/>
          <a:p>
            <a:pPr algn="ctr"/>
            <a:r>
              <a:rPr lang="fr-BE" b="1" dirty="0">
                <a:solidFill>
                  <a:schemeClr val="bg1"/>
                </a:solidFill>
              </a:rPr>
              <a:t>Si vous ne disposez pas d’un canal d’accès réservé à des fins professionnelles, vous agissez donc en tant que médiateur agréé sous votre propre identité de citoyen afin de vous inscrire au dépôt électronique et d’y soumettre des documents, y compris pour vos clients.</a:t>
            </a:r>
            <a:endParaRPr lang="nl-BE" b="1" dirty="0"/>
          </a:p>
        </p:txBody>
      </p:sp>
      <p:pic>
        <p:nvPicPr>
          <p:cNvPr id="2" name="Afbeelding 1">
            <a:extLst>
              <a:ext uri="{FF2B5EF4-FFF2-40B4-BE49-F238E27FC236}">
                <a16:creationId xmlns:a16="http://schemas.microsoft.com/office/drawing/2014/main" id="{1B970566-D1C8-3818-B736-7454118DD2AB}"/>
              </a:ext>
            </a:extLst>
          </p:cNvPr>
          <p:cNvPicPr>
            <a:picLocks noChangeAspect="1"/>
          </p:cNvPicPr>
          <p:nvPr/>
        </p:nvPicPr>
        <p:blipFill>
          <a:blip r:embed="rId8"/>
          <a:stretch>
            <a:fillRect/>
          </a:stretch>
        </p:blipFill>
        <p:spPr>
          <a:xfrm>
            <a:off x="6266374" y="2940728"/>
            <a:ext cx="1310754" cy="1194920"/>
          </a:xfrm>
          <a:prstGeom prst="rect">
            <a:avLst/>
          </a:prstGeom>
        </p:spPr>
      </p:pic>
    </p:spTree>
    <p:extLst>
      <p:ext uri="{BB962C8B-B14F-4D97-AF65-F5344CB8AC3E}">
        <p14:creationId xmlns:p14="http://schemas.microsoft.com/office/powerpoint/2010/main" val="371359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20</a:t>
            </a:fld>
            <a:endParaRPr lang="en-US">
              <a:solidFill>
                <a:prstClr val="black"/>
              </a:solidFill>
            </a:endParaRPr>
          </a:p>
        </p:txBody>
      </p:sp>
      <p:sp>
        <p:nvSpPr>
          <p:cNvPr id="5"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775520" y="2276872"/>
            <a:ext cx="8528048" cy="3790614"/>
          </a:xfrm>
        </p:spPr>
        <p:txBody>
          <a:bodyPr>
            <a:normAutofit/>
          </a:bodyPr>
          <a:lstStyle/>
          <a:p>
            <a:pPr marL="0" indent="0" algn="just"/>
            <a:r>
              <a:rPr lang="fr-FR" sz="1400" dirty="0"/>
              <a:t>e-Deposit a été récemment renouvelé en ce qui concerne le dépôt d'un dossier de pièces. La nouvelle approche peut être résumée comme suit :</a:t>
            </a:r>
          </a:p>
          <a:p>
            <a:pPr marL="0" indent="0" algn="just"/>
            <a:endParaRPr lang="fr-FR" sz="1400" dirty="0"/>
          </a:p>
          <a:p>
            <a:pPr marL="285750" indent="-285750" algn="just">
              <a:buFont typeface="Arial" panose="020B0604020202020204" pitchFamily="34" charset="0"/>
              <a:buChar char="•"/>
            </a:pPr>
            <a:r>
              <a:rPr lang="fr-FR" sz="1400" dirty="0"/>
              <a:t>Le déposant "commence" avec un nouveau dossier vide et y ajoute les pièces souhaitées.  Le dossier de pièces n'est considéré comme soumis qu'à partir du moment où il est déposé par le demandeur.  </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t>Le déposant peut délibérément garder le dossier de pièces ouvert. Le demandeur peut ajouter ou modifier des documents dans le dossier tant que son statut est "non encore déposé".  Cette phase est appelée "préparation du dossier de pièces".</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t>Pendant le processus de préparation du dossier de pièces, il est également possible de modifier l'ordre des documents dans le dossier et de les renommer.</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t>Après le dépôt, le système envoie un accusé de réception comprenant une liste des documents présents dans le dossier de pièces concerné.</a:t>
            </a:r>
            <a:endParaRPr lang="nl-BE" sz="1400" dirty="0"/>
          </a:p>
          <a:p>
            <a:pPr marL="285750" indent="-285750" algn="just">
              <a:buFont typeface="Arial" panose="020B0604020202020204" pitchFamily="34" charset="0"/>
              <a:buChar char="•"/>
            </a:pPr>
            <a:endParaRPr lang="fr-BE" sz="1400" dirty="0"/>
          </a:p>
        </p:txBody>
      </p:sp>
      <p:sp>
        <p:nvSpPr>
          <p:cNvPr id="6" name="Title 1">
            <a:extLst>
              <a:ext uri="{FF2B5EF4-FFF2-40B4-BE49-F238E27FC236}">
                <a16:creationId xmlns:a16="http://schemas.microsoft.com/office/drawing/2014/main" id="{A2DE80C5-11E6-4FAE-8147-C76DB30288AF}"/>
              </a:ext>
            </a:extLst>
          </p:cNvPr>
          <p:cNvSpPr txBox="1">
            <a:spLocks/>
          </p:cNvSpPr>
          <p:nvPr/>
        </p:nvSpPr>
        <p:spPr bwMode="auto">
          <a:xfrm>
            <a:off x="1903549" y="91784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rgbClr val="1F497D">
                  <a:lumMod val="75000"/>
                </a:srgbClr>
              </a:solidFill>
              <a:latin typeface="Arial"/>
              <a:ea typeface="ＭＳ Ｐゴシック"/>
            </a:endParaRPr>
          </a:p>
          <a:p>
            <a:pPr marL="457200" indent="-457200">
              <a:buFont typeface="+mj-lt"/>
              <a:buAutoNum type="arabicPeriod" startAt="7"/>
            </a:pPr>
            <a:r>
              <a:rPr lang="nl-BE" sz="2400" kern="0" dirty="0">
                <a:solidFill>
                  <a:srgbClr val="1F497D">
                    <a:lumMod val="75000"/>
                  </a:srgbClr>
                </a:solidFill>
                <a:latin typeface="Arial"/>
                <a:ea typeface="ＭＳ Ｐゴシック"/>
              </a:rPr>
              <a:t>e-Deposit</a:t>
            </a:r>
          </a:p>
          <a:p>
            <a:r>
              <a:rPr lang="fr-FR" sz="2000" kern="0" dirty="0">
                <a:solidFill>
                  <a:srgbClr val="4F81BD"/>
                </a:solidFill>
                <a:latin typeface="Arial"/>
                <a:ea typeface="ＭＳ Ｐゴシック"/>
              </a:rPr>
              <a:t>Préparer et déposer un dossier de pièces: </a:t>
            </a:r>
            <a:r>
              <a:rPr lang="fr-BE" sz="2000" kern="0" dirty="0">
                <a:solidFill>
                  <a:srgbClr val="4F81BD"/>
                </a:solidFill>
                <a:latin typeface="Arial"/>
                <a:ea typeface="ＭＳ Ｐゴシック"/>
              </a:rPr>
              <a:t>pour plus d’informations à ce sujet, consultez le site e-dépôt « Visite guidée ».</a:t>
            </a:r>
            <a:endParaRPr lang="nl-NL" sz="2000" kern="0" dirty="0">
              <a:solidFill>
                <a:srgbClr val="4F81BD"/>
              </a:solidFill>
              <a:latin typeface="Arial"/>
              <a:ea typeface="ＭＳ Ｐゴシック"/>
            </a:endParaRPr>
          </a:p>
          <a:p>
            <a:endParaRPr lang="nl-BE" sz="2400" kern="0" dirty="0">
              <a:solidFill>
                <a:srgbClr val="4F81BD"/>
              </a:solidFill>
              <a:latin typeface="Arial"/>
              <a:ea typeface="ＭＳ Ｐゴシック"/>
            </a:endParaRPr>
          </a:p>
        </p:txBody>
      </p:sp>
      <p:sp>
        <p:nvSpPr>
          <p:cNvPr id="7" name="Rectangle 6"/>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146560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ABBA"/>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164120-331A-1604-9F25-4522786A083D}"/>
              </a:ext>
            </a:extLst>
          </p:cNvPr>
          <p:cNvPicPr>
            <a:picLocks noChangeAspect="1"/>
          </p:cNvPicPr>
          <p:nvPr/>
        </p:nvPicPr>
        <p:blipFill>
          <a:blip r:embed="rId2"/>
          <a:stretch>
            <a:fillRect/>
          </a:stretch>
        </p:blipFill>
        <p:spPr>
          <a:xfrm>
            <a:off x="483802" y="0"/>
            <a:ext cx="11224396" cy="6858000"/>
          </a:xfrm>
          <a:prstGeom prst="rect">
            <a:avLst/>
          </a:prstGeom>
        </p:spPr>
      </p:pic>
    </p:spTree>
    <p:extLst>
      <p:ext uri="{BB962C8B-B14F-4D97-AF65-F5344CB8AC3E}">
        <p14:creationId xmlns:p14="http://schemas.microsoft.com/office/powerpoint/2010/main" val="262345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CD2AE60-8AD6-EE65-D872-A69373EA38C8}"/>
              </a:ext>
            </a:extLst>
          </p:cNvPr>
          <p:cNvPicPr>
            <a:picLocks noChangeAspect="1"/>
          </p:cNvPicPr>
          <p:nvPr/>
        </p:nvPicPr>
        <p:blipFill>
          <a:blip r:embed="rId2"/>
          <a:stretch>
            <a:fillRect/>
          </a:stretch>
        </p:blipFill>
        <p:spPr>
          <a:xfrm>
            <a:off x="1731730" y="1482686"/>
            <a:ext cx="8762770" cy="3198847"/>
          </a:xfrm>
          <a:prstGeom prst="rect">
            <a:avLst/>
          </a:prstGeom>
        </p:spPr>
      </p:pic>
      <p:sp>
        <p:nvSpPr>
          <p:cNvPr id="3" name="Rectangle 4">
            <a:extLst>
              <a:ext uri="{FF2B5EF4-FFF2-40B4-BE49-F238E27FC236}">
                <a16:creationId xmlns:a16="http://schemas.microsoft.com/office/drawing/2014/main" id="{8D890402-AA74-4541-9C0B-B83B4C2F5D90}"/>
              </a:ext>
            </a:extLst>
          </p:cNvPr>
          <p:cNvSpPr/>
          <p:nvPr/>
        </p:nvSpPr>
        <p:spPr bwMode="auto">
          <a:xfrm>
            <a:off x="1697500" y="2814718"/>
            <a:ext cx="1080120" cy="46123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400" b="0" i="0" u="none" strike="noStrike" kern="1200" cap="none" spc="0" normalizeH="0" baseline="0" noProof="0">
              <a:ln>
                <a:noFill/>
              </a:ln>
              <a:solidFill>
                <a:sysClr val="windowText" lastClr="000000"/>
              </a:solidFill>
              <a:effectLst/>
              <a:uLnTx/>
              <a:uFillTx/>
              <a:latin typeface="Arial" charset="0"/>
              <a:ea typeface="ＭＳ Ｐゴシック" pitchFamily="112" charset="-128"/>
              <a:cs typeface="+mn-cs"/>
            </a:endParaRPr>
          </a:p>
        </p:txBody>
      </p:sp>
      <p:cxnSp>
        <p:nvCxnSpPr>
          <p:cNvPr id="4" name="Straight Arrow Connector 5">
            <a:extLst>
              <a:ext uri="{FF2B5EF4-FFF2-40B4-BE49-F238E27FC236}">
                <a16:creationId xmlns:a16="http://schemas.microsoft.com/office/drawing/2014/main" id="{3FB1CCCB-9E74-4C8F-9D1C-02370D94641C}"/>
              </a:ext>
            </a:extLst>
          </p:cNvPr>
          <p:cNvCxnSpPr>
            <a:cxnSpLocks/>
          </p:cNvCxnSpPr>
          <p:nvPr/>
        </p:nvCxnSpPr>
        <p:spPr bwMode="auto">
          <a:xfrm>
            <a:off x="2777620" y="3275948"/>
            <a:ext cx="1152128" cy="2067885"/>
          </a:xfrm>
          <a:prstGeom prst="straightConnector1">
            <a:avLst/>
          </a:prstGeom>
          <a:solidFill>
            <a:srgbClr val="4F81BD"/>
          </a:solidFill>
          <a:ln w="25400" cap="flat" cmpd="sng" algn="ctr">
            <a:solidFill>
              <a:srgbClr val="FF0000"/>
            </a:solidFill>
            <a:prstDash val="solid"/>
            <a:round/>
            <a:headEnd type="none" w="med" len="med"/>
            <a:tailEnd type="triangle"/>
          </a:ln>
          <a:effectLst/>
        </p:spPr>
      </p:cxnSp>
      <p:sp>
        <p:nvSpPr>
          <p:cNvPr id="5" name="TextBox 8">
            <a:extLst>
              <a:ext uri="{FF2B5EF4-FFF2-40B4-BE49-F238E27FC236}">
                <a16:creationId xmlns:a16="http://schemas.microsoft.com/office/drawing/2014/main" id="{54A203C4-32F0-41AC-91F0-4095A654D8C4}"/>
              </a:ext>
            </a:extLst>
          </p:cNvPr>
          <p:cNvSpPr txBox="1"/>
          <p:nvPr/>
        </p:nvSpPr>
        <p:spPr>
          <a:xfrm>
            <a:off x="1841516" y="5055801"/>
            <a:ext cx="7304722"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BE"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Vous arrivez sur la </a:t>
            </a:r>
            <a:r>
              <a:rPr kumimoji="0" lang="fr-FR" sz="1600" b="1"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page d'accueil</a:t>
            </a:r>
            <a:r>
              <a:rPr kumimoji="0" lang="fr-FR"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 de e-</a:t>
            </a:r>
            <a:r>
              <a:rPr kumimoji="0" lang="fr-FR" sz="1600" b="0" i="0" u="none" strike="noStrike" kern="1200" cap="none" spc="0" normalizeH="0" baseline="0" noProof="0" dirty="0" err="1">
                <a:ln>
                  <a:noFill/>
                </a:ln>
                <a:solidFill>
                  <a:sysClr val="windowText" lastClr="000000"/>
                </a:solidFill>
                <a:effectLst/>
                <a:uLnTx/>
                <a:uFillTx/>
                <a:latin typeface="Arial" charset="0"/>
                <a:ea typeface="ＭＳ Ｐゴシック" pitchFamily="34" charset="-128"/>
                <a:cs typeface="+mn-cs"/>
              </a:rPr>
              <a:t>Deposit</a:t>
            </a:r>
            <a:r>
              <a:rPr kumimoji="0" lang="fr-FR"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 où vous devez sélectionner votre langue.</a:t>
            </a:r>
          </a:p>
        </p:txBody>
      </p:sp>
      <p:sp>
        <p:nvSpPr>
          <p:cNvPr id="6" name="Title 1">
            <a:extLst>
              <a:ext uri="{FF2B5EF4-FFF2-40B4-BE49-F238E27FC236}">
                <a16:creationId xmlns:a16="http://schemas.microsoft.com/office/drawing/2014/main" id="{561B5DA5-6C91-492D-87DB-5237343DAB6B}"/>
              </a:ext>
            </a:extLst>
          </p:cNvPr>
          <p:cNvSpPr txBox="1">
            <a:spLocks/>
          </p:cNvSpPr>
          <p:nvPr/>
        </p:nvSpPr>
        <p:spPr bwMode="auto">
          <a:xfrm>
            <a:off x="1841516" y="159257"/>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FR" sz="2400" b="0" i="0" u="none" strike="noStrike" kern="1200" cap="none" spc="0" normalizeH="0" baseline="0" noProof="0" dirty="0">
                <a:ln>
                  <a:noFill/>
                </a:ln>
                <a:solidFill>
                  <a:srgbClr val="1F497D">
                    <a:lumMod val="75000"/>
                  </a:srgbClr>
                </a:solidFill>
                <a:effectLst/>
                <a:uLnTx/>
                <a:uFillTx/>
                <a:latin typeface="Arial" charset="0"/>
                <a:ea typeface="ＭＳ Ｐゴシック" pitchFamily="34" charset="-128"/>
                <a:cs typeface="+mn-cs"/>
              </a:rPr>
              <a:t>e-</a:t>
            </a:r>
            <a:r>
              <a:rPr kumimoji="0" lang="fr-FR" sz="2400" b="0" i="0" u="none" strike="noStrike" kern="1200" cap="none" spc="0" normalizeH="0" baseline="0" noProof="0" dirty="0" err="1">
                <a:ln>
                  <a:noFill/>
                </a:ln>
                <a:solidFill>
                  <a:srgbClr val="1F497D">
                    <a:lumMod val="75000"/>
                  </a:srgbClr>
                </a:solidFill>
                <a:effectLst/>
                <a:uLnTx/>
                <a:uFillTx/>
                <a:latin typeface="Arial" charset="0"/>
                <a:ea typeface="ＭＳ Ｐゴシック" pitchFamily="34" charset="-128"/>
                <a:cs typeface="+mn-cs"/>
              </a:rPr>
              <a:t>Deposit</a:t>
            </a:r>
            <a:endParaRPr kumimoji="0" lang="fr-FR" sz="2400" b="0" i="0" u="none" strike="noStrike" kern="1200" cap="none" spc="0" normalizeH="0" baseline="0" noProof="0" dirty="0">
              <a:ln>
                <a:noFill/>
              </a:ln>
              <a:solidFill>
                <a:srgbClr val="1F497D">
                  <a:lumMod val="75000"/>
                </a:srgbClr>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4F81BD"/>
                </a:solidFill>
                <a:effectLst/>
                <a:uLnTx/>
                <a:uFillTx/>
                <a:latin typeface="Arial" charset="0"/>
                <a:ea typeface="ＭＳ Ｐゴシック" pitchFamily="34" charset="-128"/>
                <a:cs typeface="+mn-cs"/>
              </a:rPr>
              <a:t>      </a:t>
            </a:r>
            <a:r>
              <a:rPr kumimoji="0" lang="fr-FR" sz="2000" b="0" i="0" u="none" strike="noStrike" kern="1200" cap="none" spc="0" normalizeH="0" baseline="0" noProof="0" dirty="0">
                <a:ln>
                  <a:noFill/>
                </a:ln>
                <a:solidFill>
                  <a:srgbClr val="4F81BD"/>
                </a:solidFill>
                <a:effectLst/>
                <a:uLnTx/>
                <a:uFillTx/>
                <a:latin typeface="Arial" charset="0"/>
                <a:ea typeface="ＭＳ Ｐゴシック" pitchFamily="34" charset="-128"/>
                <a:cs typeface="+mn-cs"/>
              </a:rPr>
              <a:t>Login</a:t>
            </a:r>
          </a:p>
        </p:txBody>
      </p:sp>
      <p:sp>
        <p:nvSpPr>
          <p:cNvPr id="7" name="Rectangle 6">
            <a:extLst>
              <a:ext uri="{FF2B5EF4-FFF2-40B4-BE49-F238E27FC236}">
                <a16:creationId xmlns:a16="http://schemas.microsoft.com/office/drawing/2014/main" id="{9DC0B088-F2CC-9156-2D65-19D72E9BBEAE}"/>
              </a:ext>
            </a:extLst>
          </p:cNvPr>
          <p:cNvSpPr/>
          <p:nvPr/>
        </p:nvSpPr>
        <p:spPr bwMode="auto">
          <a:xfrm>
            <a:off x="1841516" y="6063913"/>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ysClr val="windowText" lastClr="000000"/>
              </a:solidFill>
              <a:effectLst/>
              <a:uLnTx/>
              <a:uFillTx/>
              <a:latin typeface="Arial" charset="0"/>
              <a:ea typeface="ＭＳ Ｐゴシック" pitchFamily="112" charset="-128"/>
              <a:cs typeface="+mn-cs"/>
            </a:endParaRPr>
          </a:p>
        </p:txBody>
      </p:sp>
      <p:pic>
        <p:nvPicPr>
          <p:cNvPr id="8" name="Image 10">
            <a:extLst>
              <a:ext uri="{FF2B5EF4-FFF2-40B4-BE49-F238E27FC236}">
                <a16:creationId xmlns:a16="http://schemas.microsoft.com/office/drawing/2014/main" id="{4FEBD081-C355-CB7C-F562-D63408BA5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996" y="6005145"/>
            <a:ext cx="720080" cy="693599"/>
          </a:xfrm>
          <a:prstGeom prst="rect">
            <a:avLst/>
          </a:prstGeom>
        </p:spPr>
      </p:pic>
    </p:spTree>
    <p:extLst>
      <p:ext uri="{BB962C8B-B14F-4D97-AF65-F5344CB8AC3E}">
        <p14:creationId xmlns:p14="http://schemas.microsoft.com/office/powerpoint/2010/main" val="385226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B2C3C-7D86-4736-B00C-EBF99B6A1B49}"/>
              </a:ext>
            </a:extLst>
          </p:cNvPr>
          <p:cNvPicPr>
            <a:picLocks noChangeAspect="1"/>
          </p:cNvPicPr>
          <p:nvPr/>
        </p:nvPicPr>
        <p:blipFill rotWithShape="1">
          <a:blip r:embed="rId2"/>
          <a:srcRect r="7476"/>
          <a:stretch/>
        </p:blipFill>
        <p:spPr>
          <a:xfrm>
            <a:off x="3033980" y="1097172"/>
            <a:ext cx="6120680" cy="4186028"/>
          </a:xfrm>
          <a:prstGeom prst="rect">
            <a:avLst/>
          </a:prstGeom>
        </p:spPr>
      </p:pic>
      <p:sp>
        <p:nvSpPr>
          <p:cNvPr id="3" name="Rectangle 4">
            <a:extLst>
              <a:ext uri="{FF2B5EF4-FFF2-40B4-BE49-F238E27FC236}">
                <a16:creationId xmlns:a16="http://schemas.microsoft.com/office/drawing/2014/main" id="{8D890402-AA74-4541-9C0B-B83B4C2F5D90}"/>
              </a:ext>
            </a:extLst>
          </p:cNvPr>
          <p:cNvSpPr/>
          <p:nvPr/>
        </p:nvSpPr>
        <p:spPr bwMode="auto">
          <a:xfrm>
            <a:off x="2961972" y="2679537"/>
            <a:ext cx="1872208" cy="25202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400" b="0" i="0" u="none" strike="noStrike" kern="1200" cap="none" spc="0" normalizeH="0" baseline="0" noProof="0">
              <a:ln>
                <a:noFill/>
              </a:ln>
              <a:solidFill>
                <a:sysClr val="windowText" lastClr="000000"/>
              </a:solidFill>
              <a:effectLst/>
              <a:uLnTx/>
              <a:uFillTx/>
              <a:latin typeface="Arial" charset="0"/>
              <a:ea typeface="ＭＳ Ｐゴシック" pitchFamily="112" charset="-128"/>
              <a:cs typeface="+mn-cs"/>
            </a:endParaRPr>
          </a:p>
        </p:txBody>
      </p:sp>
      <p:cxnSp>
        <p:nvCxnSpPr>
          <p:cNvPr id="4" name="Straight Arrow Connector 5">
            <a:extLst>
              <a:ext uri="{FF2B5EF4-FFF2-40B4-BE49-F238E27FC236}">
                <a16:creationId xmlns:a16="http://schemas.microsoft.com/office/drawing/2014/main" id="{3FB1CCCB-9E74-4C8F-9D1C-02370D94641C}"/>
              </a:ext>
            </a:extLst>
          </p:cNvPr>
          <p:cNvCxnSpPr>
            <a:cxnSpLocks/>
          </p:cNvCxnSpPr>
          <p:nvPr/>
        </p:nvCxnSpPr>
        <p:spPr bwMode="auto">
          <a:xfrm>
            <a:off x="3291146" y="2931565"/>
            <a:ext cx="0" cy="2337078"/>
          </a:xfrm>
          <a:prstGeom prst="straightConnector1">
            <a:avLst/>
          </a:prstGeom>
          <a:solidFill>
            <a:srgbClr val="4F81BD"/>
          </a:solidFill>
          <a:ln w="25400" cap="flat" cmpd="sng" algn="ctr">
            <a:solidFill>
              <a:srgbClr val="FF0000"/>
            </a:solidFill>
            <a:prstDash val="solid"/>
            <a:round/>
            <a:headEnd type="none" w="med" len="med"/>
            <a:tailEnd type="triangle"/>
          </a:ln>
          <a:effectLst/>
        </p:spPr>
      </p:cxnSp>
      <p:sp>
        <p:nvSpPr>
          <p:cNvPr id="5" name="TextBox 8">
            <a:extLst>
              <a:ext uri="{FF2B5EF4-FFF2-40B4-BE49-F238E27FC236}">
                <a16:creationId xmlns:a16="http://schemas.microsoft.com/office/drawing/2014/main" id="{54A203C4-32F0-41AC-91F0-4095A654D8C4}"/>
              </a:ext>
            </a:extLst>
          </p:cNvPr>
          <p:cNvSpPr txBox="1"/>
          <p:nvPr/>
        </p:nvSpPr>
        <p:spPr>
          <a:xfrm>
            <a:off x="1881852" y="5019797"/>
            <a:ext cx="8352928"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BE"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Vous arrivez sur la </a:t>
            </a:r>
            <a:r>
              <a:rPr kumimoji="0" lang="fr-FR" sz="1600" b="1"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page d'accueil</a:t>
            </a:r>
            <a:r>
              <a:rPr kumimoji="0" lang="fr-FR"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 de e-</a:t>
            </a:r>
            <a:r>
              <a:rPr kumimoji="0" lang="fr-FR" sz="1600" b="0" i="0" u="none" strike="noStrike" kern="1200" cap="none" spc="0" normalizeH="0" baseline="0" noProof="0" dirty="0" err="1">
                <a:ln>
                  <a:noFill/>
                </a:ln>
                <a:solidFill>
                  <a:sysClr val="windowText" lastClr="000000"/>
                </a:solidFill>
                <a:effectLst/>
                <a:uLnTx/>
                <a:uFillTx/>
                <a:latin typeface="Arial" charset="0"/>
                <a:ea typeface="ＭＳ Ｐゴシック" pitchFamily="34" charset="-128"/>
                <a:cs typeface="+mn-cs"/>
              </a:rPr>
              <a:t>Deposit</a:t>
            </a:r>
            <a:r>
              <a:rPr kumimoji="0" lang="fr-FR" sz="1600" b="0" i="0" u="none" strike="noStrike" kern="1200" cap="none" spc="0" normalizeH="0" baseline="0" noProof="0" dirty="0">
                <a:ln>
                  <a:noFill/>
                </a:ln>
                <a:solidFill>
                  <a:sysClr val="windowText" lastClr="000000"/>
                </a:solidFill>
                <a:effectLst/>
                <a:uLnTx/>
                <a:uFillTx/>
                <a:latin typeface="Arial" charset="0"/>
                <a:ea typeface="ＭＳ Ｐゴシック" pitchFamily="34" charset="-128"/>
                <a:cs typeface="+mn-cs"/>
              </a:rPr>
              <a:t> où vous trouverez davantage d'informations concernant les prérequis et les étapes préparatoires pour la connexion</a:t>
            </a:r>
          </a:p>
        </p:txBody>
      </p:sp>
      <p:sp>
        <p:nvSpPr>
          <p:cNvPr id="6" name="Title 1">
            <a:extLst>
              <a:ext uri="{FF2B5EF4-FFF2-40B4-BE49-F238E27FC236}">
                <a16:creationId xmlns:a16="http://schemas.microsoft.com/office/drawing/2014/main" id="{561B5DA5-6C91-492D-87DB-5237343DAB6B}"/>
              </a:ext>
            </a:extLst>
          </p:cNvPr>
          <p:cNvSpPr txBox="1">
            <a:spLocks/>
          </p:cNvSpPr>
          <p:nvPr/>
        </p:nvSpPr>
        <p:spPr bwMode="auto">
          <a:xfrm>
            <a:off x="2025868" y="195261"/>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FR" sz="2400" b="0" i="0" u="none" strike="noStrike" kern="1200" cap="none" spc="0" normalizeH="0" baseline="0" noProof="0" dirty="0">
                <a:ln>
                  <a:noFill/>
                </a:ln>
                <a:solidFill>
                  <a:srgbClr val="1F497D">
                    <a:lumMod val="75000"/>
                  </a:srgbClr>
                </a:solidFill>
                <a:effectLst/>
                <a:uLnTx/>
                <a:uFillTx/>
                <a:latin typeface="Arial" charset="0"/>
                <a:ea typeface="ＭＳ Ｐゴシック" pitchFamily="34" charset="-128"/>
                <a:cs typeface="+mn-cs"/>
              </a:rPr>
              <a:t>e-</a:t>
            </a:r>
            <a:r>
              <a:rPr kumimoji="0" lang="fr-FR" sz="2400" b="0" i="0" u="none" strike="noStrike" kern="1200" cap="none" spc="0" normalizeH="0" baseline="0" noProof="0" dirty="0" err="1">
                <a:ln>
                  <a:noFill/>
                </a:ln>
                <a:solidFill>
                  <a:srgbClr val="1F497D">
                    <a:lumMod val="75000"/>
                  </a:srgbClr>
                </a:solidFill>
                <a:effectLst/>
                <a:uLnTx/>
                <a:uFillTx/>
                <a:latin typeface="Arial" charset="0"/>
                <a:ea typeface="ＭＳ Ｐゴシック" pitchFamily="34" charset="-128"/>
                <a:cs typeface="+mn-cs"/>
              </a:rPr>
              <a:t>Deposit</a:t>
            </a:r>
            <a:endParaRPr kumimoji="0" lang="fr-FR" sz="2400" b="0" i="0" u="none" strike="noStrike" kern="1200" cap="none" spc="0" normalizeH="0" baseline="0" noProof="0" dirty="0">
              <a:ln>
                <a:noFill/>
              </a:ln>
              <a:solidFill>
                <a:srgbClr val="1F497D">
                  <a:lumMod val="75000"/>
                </a:srgbClr>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4F81BD"/>
                </a:solidFill>
                <a:effectLst/>
                <a:uLnTx/>
                <a:uFillTx/>
                <a:latin typeface="Arial" charset="0"/>
                <a:ea typeface="ＭＳ Ｐゴシック" pitchFamily="34" charset="-128"/>
                <a:cs typeface="+mn-cs"/>
              </a:rPr>
              <a:t>      </a:t>
            </a:r>
            <a:r>
              <a:rPr kumimoji="0" lang="fr-FR" sz="2000" b="0" i="0" u="none" strike="noStrike" kern="1200" cap="none" spc="0" normalizeH="0" baseline="0" noProof="0" dirty="0">
                <a:ln>
                  <a:noFill/>
                </a:ln>
                <a:solidFill>
                  <a:srgbClr val="4F81BD"/>
                </a:solidFill>
                <a:effectLst/>
                <a:uLnTx/>
                <a:uFillTx/>
                <a:latin typeface="Arial" charset="0"/>
                <a:ea typeface="ＭＳ Ｐゴシック" pitchFamily="34" charset="-128"/>
                <a:cs typeface="+mn-cs"/>
              </a:rPr>
              <a:t>Login</a:t>
            </a:r>
          </a:p>
        </p:txBody>
      </p:sp>
      <p:sp>
        <p:nvSpPr>
          <p:cNvPr id="7" name="Rectangle 6">
            <a:extLst>
              <a:ext uri="{FF2B5EF4-FFF2-40B4-BE49-F238E27FC236}">
                <a16:creationId xmlns:a16="http://schemas.microsoft.com/office/drawing/2014/main" id="{902F3CA2-E37F-554D-3242-D1916869C4F4}"/>
              </a:ext>
            </a:extLst>
          </p:cNvPr>
          <p:cNvSpPr/>
          <p:nvPr/>
        </p:nvSpPr>
        <p:spPr bwMode="auto">
          <a:xfrm>
            <a:off x="1881852" y="6027909"/>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ysClr val="windowText" lastClr="000000"/>
              </a:solidFill>
              <a:effectLst/>
              <a:uLnTx/>
              <a:uFillTx/>
              <a:latin typeface="Arial" charset="0"/>
              <a:ea typeface="ＭＳ Ｐゴシック" pitchFamily="112" charset="-128"/>
              <a:cs typeface="+mn-cs"/>
            </a:endParaRPr>
          </a:p>
        </p:txBody>
      </p:sp>
      <p:pic>
        <p:nvPicPr>
          <p:cNvPr id="8" name="Image 7">
            <a:extLst>
              <a:ext uri="{FF2B5EF4-FFF2-40B4-BE49-F238E27FC236}">
                <a16:creationId xmlns:a16="http://schemas.microsoft.com/office/drawing/2014/main" id="{5E9F771A-CBEA-8E37-5143-2259D4FC9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332" y="5969141"/>
            <a:ext cx="720080" cy="693599"/>
          </a:xfrm>
          <a:prstGeom prst="rect">
            <a:avLst/>
          </a:prstGeom>
        </p:spPr>
      </p:pic>
    </p:spTree>
    <p:extLst>
      <p:ext uri="{BB962C8B-B14F-4D97-AF65-F5344CB8AC3E}">
        <p14:creationId xmlns:p14="http://schemas.microsoft.com/office/powerpoint/2010/main" val="98685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E8F62C1C-6837-433D-9F90-E3D51A941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943" y="2930958"/>
            <a:ext cx="3592175" cy="210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148164C8-2DA2-49A8-B769-23C9D690C9F3}"/>
              </a:ext>
            </a:extLst>
          </p:cNvPr>
          <p:cNvPicPr>
            <a:picLocks noChangeAspect="1"/>
          </p:cNvPicPr>
          <p:nvPr/>
        </p:nvPicPr>
        <p:blipFill rotWithShape="1">
          <a:blip r:embed="rId3"/>
          <a:srcRect l="2086" t="2716" r="1443" b="3188"/>
          <a:stretch/>
        </p:blipFill>
        <p:spPr>
          <a:xfrm>
            <a:off x="6924601" y="522590"/>
            <a:ext cx="3752385" cy="2050148"/>
          </a:xfrm>
          <a:prstGeom prst="rect">
            <a:avLst/>
          </a:prstGeom>
        </p:spPr>
      </p:pic>
      <p:sp>
        <p:nvSpPr>
          <p:cNvPr id="9" name="TextBox 8">
            <a:extLst>
              <a:ext uri="{FF2B5EF4-FFF2-40B4-BE49-F238E27FC236}">
                <a16:creationId xmlns:a16="http://schemas.microsoft.com/office/drawing/2014/main" id="{54A203C4-32F0-41AC-91F0-4095A654D8C4}"/>
              </a:ext>
            </a:extLst>
          </p:cNvPr>
          <p:cNvSpPr txBox="1"/>
          <p:nvPr/>
        </p:nvSpPr>
        <p:spPr>
          <a:xfrm>
            <a:off x="2000270" y="4945553"/>
            <a:ext cx="7952794" cy="1323439"/>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fr-FR" sz="1600" dirty="0">
                <a:solidFill>
                  <a:prstClr val="black"/>
                </a:solidFill>
                <a:latin typeface="Arial" charset="0"/>
                <a:ea typeface="ＭＳ Ｐゴシック" pitchFamily="34" charset="-128"/>
              </a:rPr>
              <a:t>Vous devez brancher votre lecteur de carte sur votre ordinateur pour pouvoir vous connecter.</a:t>
            </a:r>
          </a:p>
          <a:p>
            <a:pPr marL="285750" indent="-285750" eaLnBrk="0" fontAlgn="base" hangingPunct="0">
              <a:spcBef>
                <a:spcPct val="0"/>
              </a:spcBef>
              <a:spcAft>
                <a:spcPct val="0"/>
              </a:spcAft>
              <a:buFont typeface="Arial" panose="020B0604020202020204" pitchFamily="34" charset="0"/>
              <a:buChar char="•"/>
            </a:pPr>
            <a:r>
              <a:rPr lang="fr-FR" sz="1600" dirty="0">
                <a:solidFill>
                  <a:prstClr val="black"/>
                </a:solidFill>
                <a:latin typeface="Arial" charset="0"/>
                <a:ea typeface="ＭＳ Ｐゴシック" pitchFamily="34" charset="-128"/>
              </a:rPr>
              <a:t>Insérez votre carte d'identité dans le lecteur de carte et cliquez sur </a:t>
            </a:r>
            <a:r>
              <a:rPr lang="fr-FR" sz="1600" b="1" dirty="0">
                <a:solidFill>
                  <a:prstClr val="black"/>
                </a:solidFill>
                <a:latin typeface="Arial" charset="0"/>
                <a:ea typeface="ＭＳ Ｐゴシック" pitchFamily="34" charset="-128"/>
              </a:rPr>
              <a:t>'S'identifier'</a:t>
            </a:r>
            <a:r>
              <a:rPr lang="fr-FR" sz="1600" dirty="0">
                <a:solidFill>
                  <a:prstClr val="black"/>
                </a:solidFill>
                <a:latin typeface="Arial" charset="0"/>
                <a:ea typeface="ＭＳ Ｐゴシック" pitchFamily="34" charset="-128"/>
              </a:rPr>
              <a:t>.</a:t>
            </a:r>
          </a:p>
          <a:p>
            <a:pPr marL="285750" indent="-285750" eaLnBrk="0" fontAlgn="base" hangingPunct="0">
              <a:spcBef>
                <a:spcPct val="0"/>
              </a:spcBef>
              <a:spcAft>
                <a:spcPct val="0"/>
              </a:spcAft>
              <a:buFont typeface="Arial" panose="020B0604020202020204" pitchFamily="34" charset="0"/>
              <a:buChar char="•"/>
            </a:pPr>
            <a:r>
              <a:rPr lang="fr-FR" sz="1600" dirty="0">
                <a:solidFill>
                  <a:prstClr val="black"/>
                </a:solidFill>
                <a:latin typeface="Arial" charset="0"/>
                <a:ea typeface="ＭＳ Ｐゴシック" pitchFamily="34" charset="-128"/>
              </a:rPr>
              <a:t>Ensuite, vous devez confirmer votre certificat et saisir votre code PIN. </a:t>
            </a:r>
          </a:p>
          <a:p>
            <a:pPr marL="285750" indent="-285750" eaLnBrk="0" fontAlgn="base" hangingPunct="0">
              <a:spcBef>
                <a:spcPct val="0"/>
              </a:spcBef>
              <a:spcAft>
                <a:spcPct val="0"/>
              </a:spcAft>
              <a:buFont typeface="Arial" panose="020B0604020202020204" pitchFamily="34" charset="0"/>
              <a:buChar char="•"/>
            </a:pPr>
            <a:r>
              <a:rPr lang="fr-BE" sz="1600" b="0" i="0" dirty="0">
                <a:solidFill>
                  <a:srgbClr val="000000"/>
                </a:solidFill>
                <a:effectLst/>
                <a:latin typeface="Segoe UI Web (West European)"/>
              </a:rPr>
              <a:t>Vous pouvez également utiliser la procédure </a:t>
            </a:r>
            <a:r>
              <a:rPr lang="fr-BE" sz="1600" b="0" i="0" dirty="0" err="1">
                <a:solidFill>
                  <a:srgbClr val="000000"/>
                </a:solidFill>
                <a:effectLst/>
                <a:latin typeface="Segoe UI Web (West European)"/>
              </a:rPr>
              <a:t>Itsme</a:t>
            </a:r>
            <a:r>
              <a:rPr lang="fr-BE" sz="1600" b="0" i="0" dirty="0">
                <a:solidFill>
                  <a:srgbClr val="000000"/>
                </a:solidFill>
                <a:effectLst/>
                <a:latin typeface="Segoe UI Web (West European)"/>
              </a:rPr>
              <a:t> via votre smartphone.</a:t>
            </a:r>
            <a:endParaRPr lang="fr-FR" sz="1600" dirty="0">
              <a:solidFill>
                <a:prstClr val="black"/>
              </a:solidFill>
              <a:latin typeface="Arial" charset="0"/>
              <a:ea typeface="ＭＳ Ｐゴシック" pitchFamily="34" charset="-128"/>
            </a:endParaRP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1919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400" dirty="0">
                <a:solidFill>
                  <a:srgbClr val="4F81BD"/>
                </a:solidFill>
                <a:latin typeface="Arial"/>
                <a:ea typeface="ＭＳ Ｐゴシック"/>
              </a:rPr>
              <a:t>      </a:t>
            </a:r>
            <a:r>
              <a:rPr lang="fr-FR" sz="2000" dirty="0">
                <a:solidFill>
                  <a:srgbClr val="4F81BD"/>
                </a:solidFill>
                <a:latin typeface="Arial"/>
                <a:ea typeface="ＭＳ Ｐゴシック"/>
              </a:rPr>
              <a:t>Login</a:t>
            </a:r>
            <a:r>
              <a:rPr lang="fr-FR" sz="2400" dirty="0">
                <a:solidFill>
                  <a:srgbClr val="4F81BD"/>
                </a:solidFill>
                <a:latin typeface="Arial"/>
                <a:ea typeface="ＭＳ Ｐゴシック"/>
              </a:rPr>
              <a:t> : </a:t>
            </a:r>
            <a:r>
              <a:rPr lang="fr-FR" sz="2000" dirty="0">
                <a:solidFill>
                  <a:srgbClr val="4F81BD"/>
                </a:solidFill>
                <a:latin typeface="Arial"/>
                <a:ea typeface="ＭＳ Ｐゴシック"/>
              </a:rPr>
              <a:t>Identification </a:t>
            </a:r>
            <a:r>
              <a:rPr lang="fr-FR" sz="2000" dirty="0" err="1">
                <a:solidFill>
                  <a:srgbClr val="4F81BD"/>
                </a:solidFill>
                <a:latin typeface="Arial"/>
                <a:ea typeface="ＭＳ Ｐゴシック"/>
              </a:rPr>
              <a:t>e-ID</a:t>
            </a:r>
            <a:endParaRPr lang="fr-FR" sz="2000" dirty="0">
              <a:solidFill>
                <a:srgbClr val="4F81BD"/>
              </a:solidFill>
              <a:latin typeface="Arial"/>
              <a:ea typeface="ＭＳ Ｐゴシック"/>
            </a:endParaRPr>
          </a:p>
        </p:txBody>
      </p:sp>
      <p:cxnSp>
        <p:nvCxnSpPr>
          <p:cNvPr id="8" name="Straight Arrow Connector 7">
            <a:extLst>
              <a:ext uri="{FF2B5EF4-FFF2-40B4-BE49-F238E27FC236}">
                <a16:creationId xmlns:a16="http://schemas.microsoft.com/office/drawing/2014/main" id="{92537B91-30E7-4896-95D9-82C5E283CD4F}"/>
              </a:ext>
            </a:extLst>
          </p:cNvPr>
          <p:cNvCxnSpPr>
            <a:cxnSpLocks/>
          </p:cNvCxnSpPr>
          <p:nvPr/>
        </p:nvCxnSpPr>
        <p:spPr bwMode="auto">
          <a:xfrm flipH="1">
            <a:off x="4956010" y="4020588"/>
            <a:ext cx="776447" cy="77656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pic>
        <p:nvPicPr>
          <p:cNvPr id="11" name="Picture 10">
            <a:extLst>
              <a:ext uri="{FF2B5EF4-FFF2-40B4-BE49-F238E27FC236}">
                <a16:creationId xmlns:a16="http://schemas.microsoft.com/office/drawing/2014/main" id="{A3333F25-E19E-4DB6-8C01-9038D31AC2A0}"/>
              </a:ext>
            </a:extLst>
          </p:cNvPr>
          <p:cNvPicPr>
            <a:picLocks noChangeAspect="1"/>
          </p:cNvPicPr>
          <p:nvPr/>
        </p:nvPicPr>
        <p:blipFill rotWithShape="1">
          <a:blip r:embed="rId4"/>
          <a:srcRect l="11948" t="72315" r="45275" b="19281"/>
          <a:stretch/>
        </p:blipFill>
        <p:spPr>
          <a:xfrm>
            <a:off x="2400296" y="3608866"/>
            <a:ext cx="3911449" cy="432048"/>
          </a:xfrm>
          <a:prstGeom prst="rect">
            <a:avLst/>
          </a:prstGeom>
        </p:spPr>
      </p:pic>
      <p:pic>
        <p:nvPicPr>
          <p:cNvPr id="12" name="Picture 11"/>
          <p:cNvPicPr>
            <a:picLocks noChangeAspect="1"/>
          </p:cNvPicPr>
          <p:nvPr/>
        </p:nvPicPr>
        <p:blipFill>
          <a:blip r:embed="rId5"/>
          <a:stretch>
            <a:fillRect/>
          </a:stretch>
        </p:blipFill>
        <p:spPr>
          <a:xfrm>
            <a:off x="1624152" y="2280103"/>
            <a:ext cx="4566792" cy="1404090"/>
          </a:xfrm>
          <a:prstGeom prst="rect">
            <a:avLst/>
          </a:prstGeom>
        </p:spPr>
      </p:pic>
      <p:sp>
        <p:nvSpPr>
          <p:cNvPr id="7" name="Rectangle 6">
            <a:extLst>
              <a:ext uri="{FF2B5EF4-FFF2-40B4-BE49-F238E27FC236}">
                <a16:creationId xmlns:a16="http://schemas.microsoft.com/office/drawing/2014/main" id="{E914BB61-084F-4E39-AFA6-F83A92381B6E}"/>
              </a:ext>
            </a:extLst>
          </p:cNvPr>
          <p:cNvSpPr/>
          <p:nvPr/>
        </p:nvSpPr>
        <p:spPr bwMode="auto">
          <a:xfrm>
            <a:off x="4956009" y="3541463"/>
            <a:ext cx="1543034" cy="46123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3" name="Rectangle 12"/>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419361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7</a:t>
            </a:fld>
            <a:endParaRPr lang="en-US">
              <a:solidFill>
                <a:prstClr val="white"/>
              </a:solidFill>
            </a:endParaRPr>
          </a:p>
        </p:txBody>
      </p:sp>
      <p:sp>
        <p:nvSpPr>
          <p:cNvPr id="11" name="Content Placeholder 2">
            <a:extLst>
              <a:ext uri="{FF2B5EF4-FFF2-40B4-BE49-F238E27FC236}">
                <a16:creationId xmlns:a16="http://schemas.microsoft.com/office/drawing/2014/main" id="{1B90EA85-4EC0-4F2B-843C-76AFC497529F}"/>
              </a:ext>
            </a:extLst>
          </p:cNvPr>
          <p:cNvSpPr>
            <a:spLocks noGrp="1"/>
          </p:cNvSpPr>
          <p:nvPr>
            <p:ph idx="1"/>
          </p:nvPr>
        </p:nvSpPr>
        <p:spPr>
          <a:xfrm>
            <a:off x="1750952" y="4694638"/>
            <a:ext cx="8435281" cy="1407496"/>
          </a:xfrm>
        </p:spPr>
        <p:txBody>
          <a:bodyPr>
            <a:normAutofit fontScale="92500" lnSpcReduction="20000"/>
          </a:bodyPr>
          <a:lstStyle/>
          <a:p>
            <a:pPr algn="just">
              <a:buFont typeface="Arial" panose="020B0604020202020204" pitchFamily="34" charset="0"/>
              <a:buChar char="•"/>
            </a:pPr>
            <a:r>
              <a:rPr lang="fr-FR" sz="1600"/>
              <a:t>Vous arrivez tout d'abord automatiquement sur la page d'accueil de la gestion de votre profil. </a:t>
            </a:r>
          </a:p>
          <a:p>
            <a:pPr algn="just">
              <a:buFont typeface="Arial" panose="020B0604020202020204" pitchFamily="34" charset="0"/>
              <a:buChar char="•"/>
            </a:pPr>
            <a:r>
              <a:rPr lang="fr-FR" sz="1600"/>
              <a:t>Si vous n'avez pas encore d'adresse électronique validée, vous devez l'ajouter en cliquant sur le bouton </a:t>
            </a:r>
            <a:r>
              <a:rPr lang="fr-FR" sz="1600" b="1"/>
              <a:t>'Ajouter l'adresse électronique'</a:t>
            </a:r>
            <a:r>
              <a:rPr lang="fr-FR" sz="1600"/>
              <a:t>.</a:t>
            </a:r>
            <a:r>
              <a:rPr lang="fr-FR" sz="1600" b="1"/>
              <a:t> </a:t>
            </a:r>
            <a:r>
              <a:rPr lang="fr-FR" sz="1600"/>
              <a:t>Si vous disposez déjà d’une adresse électronique validée, vous pouvez la modifier ici.</a:t>
            </a:r>
          </a:p>
          <a:p>
            <a:pPr algn="just">
              <a:buFont typeface="Arial" panose="020B0604020202020204" pitchFamily="34" charset="0"/>
              <a:buChar char="•"/>
            </a:pPr>
            <a:r>
              <a:rPr lang="fr-FR" sz="1600"/>
              <a:t>Saisissez votre adresse électronique et cliquez sur </a:t>
            </a:r>
            <a:r>
              <a:rPr lang="fr-FR" sz="1600" b="1"/>
              <a:t>'Confirmer'</a:t>
            </a:r>
            <a:r>
              <a:rPr lang="fr-FR" sz="1600"/>
              <a:t>.</a:t>
            </a:r>
            <a:r>
              <a:rPr lang="fr-FR" sz="1600" b="1"/>
              <a:t> </a:t>
            </a:r>
            <a:r>
              <a:rPr lang="fr-FR" sz="1600"/>
              <a:t>Vous recevrez ensuite un code de validation par courriel que vous devrez introduire.</a:t>
            </a:r>
          </a:p>
        </p:txBody>
      </p:sp>
      <p:sp>
        <p:nvSpPr>
          <p:cNvPr id="12" name="Title 1">
            <a:extLst>
              <a:ext uri="{FF2B5EF4-FFF2-40B4-BE49-F238E27FC236}">
                <a16:creationId xmlns:a16="http://schemas.microsoft.com/office/drawing/2014/main" id="{D738C32B-5DB2-44C9-95DB-3C1D11A5EBDC}"/>
              </a:ext>
            </a:extLst>
          </p:cNvPr>
          <p:cNvSpPr txBox="1">
            <a:spLocks/>
          </p:cNvSpPr>
          <p:nvPr/>
        </p:nvSpPr>
        <p:spPr bwMode="auto">
          <a:xfrm>
            <a:off x="1919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Création Profil : Gestion Ma page de profil</a:t>
            </a:r>
          </a:p>
        </p:txBody>
      </p:sp>
      <p:pic>
        <p:nvPicPr>
          <p:cNvPr id="7" name="Picture 6">
            <a:extLst>
              <a:ext uri="{FF2B5EF4-FFF2-40B4-BE49-F238E27FC236}">
                <a16:creationId xmlns:a16="http://schemas.microsoft.com/office/drawing/2014/main" id="{8D48D7B8-FBDF-4FD7-9D7B-95FD8ABA368E}"/>
              </a:ext>
            </a:extLst>
          </p:cNvPr>
          <p:cNvPicPr>
            <a:picLocks noChangeAspect="1"/>
          </p:cNvPicPr>
          <p:nvPr/>
        </p:nvPicPr>
        <p:blipFill rotWithShape="1">
          <a:blip r:embed="rId2"/>
          <a:srcRect l="4536" t="4021" r="7758" b="11523"/>
          <a:stretch/>
        </p:blipFill>
        <p:spPr>
          <a:xfrm>
            <a:off x="3071666" y="1916832"/>
            <a:ext cx="5767497" cy="2088232"/>
          </a:xfrm>
          <a:prstGeom prst="rect">
            <a:avLst/>
          </a:prstGeom>
        </p:spPr>
      </p:pic>
      <p:sp>
        <p:nvSpPr>
          <p:cNvPr id="6" name="Rectangle 5"/>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413128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2ECB0C-754F-4E31-81FA-2A053CEA6EC7}"/>
              </a:ext>
            </a:extLst>
          </p:cNvPr>
          <p:cNvPicPr>
            <a:picLocks noChangeAspect="1"/>
          </p:cNvPicPr>
          <p:nvPr/>
        </p:nvPicPr>
        <p:blipFill>
          <a:blip r:embed="rId2"/>
          <a:stretch>
            <a:fillRect/>
          </a:stretch>
        </p:blipFill>
        <p:spPr>
          <a:xfrm>
            <a:off x="1588285" y="2470164"/>
            <a:ext cx="3108770" cy="2213949"/>
          </a:xfrm>
          <a:prstGeom prst="rect">
            <a:avLst/>
          </a:prstGeom>
        </p:spPr>
      </p:pic>
      <p:pic>
        <p:nvPicPr>
          <p:cNvPr id="15" name="Picture 14">
            <a:extLst>
              <a:ext uri="{FF2B5EF4-FFF2-40B4-BE49-F238E27FC236}">
                <a16:creationId xmlns:a16="http://schemas.microsoft.com/office/drawing/2014/main" id="{789D982F-2C86-478D-86CB-EAA8FD0BB4CB}"/>
              </a:ext>
            </a:extLst>
          </p:cNvPr>
          <p:cNvPicPr>
            <a:picLocks noChangeAspect="1"/>
          </p:cNvPicPr>
          <p:nvPr/>
        </p:nvPicPr>
        <p:blipFill rotWithShape="1">
          <a:blip r:embed="rId3"/>
          <a:srcRect l="1714" t="8488" r="3989" b="7888"/>
          <a:stretch/>
        </p:blipFill>
        <p:spPr>
          <a:xfrm>
            <a:off x="4046188" y="1500159"/>
            <a:ext cx="3960440" cy="2198119"/>
          </a:xfrm>
          <a:prstGeom prst="rect">
            <a:avLst/>
          </a:prstGeom>
        </p:spPr>
      </p:pic>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8</a:t>
            </a:fld>
            <a:endParaRPr lang="en-US">
              <a:solidFill>
                <a:prstClr val="white"/>
              </a:solidFill>
            </a:endParaRPr>
          </a:p>
        </p:txBody>
      </p:sp>
      <p:sp>
        <p:nvSpPr>
          <p:cNvPr id="10" name="Content Placeholder 2">
            <a:extLst>
              <a:ext uri="{FF2B5EF4-FFF2-40B4-BE49-F238E27FC236}">
                <a16:creationId xmlns:a16="http://schemas.microsoft.com/office/drawing/2014/main" id="{147E90DA-E434-40D0-A94D-2166680AE1BB}"/>
              </a:ext>
            </a:extLst>
          </p:cNvPr>
          <p:cNvSpPr>
            <a:spLocks noGrp="1"/>
          </p:cNvSpPr>
          <p:nvPr>
            <p:ph idx="1"/>
          </p:nvPr>
        </p:nvSpPr>
        <p:spPr>
          <a:xfrm>
            <a:off x="1847529" y="4923131"/>
            <a:ext cx="8435281" cy="1218662"/>
          </a:xfrm>
        </p:spPr>
        <p:txBody>
          <a:bodyPr>
            <a:normAutofit fontScale="92500" lnSpcReduction="20000"/>
          </a:bodyPr>
          <a:lstStyle/>
          <a:p>
            <a:pPr algn="just"/>
            <a:endParaRPr lang="fr-BE" sz="1400" dirty="0"/>
          </a:p>
          <a:p>
            <a:pPr algn="just">
              <a:buFont typeface="Arial" panose="020B0604020202020204" pitchFamily="34" charset="0"/>
              <a:buChar char="•"/>
            </a:pPr>
            <a:r>
              <a:rPr lang="fr-FR" sz="1400" dirty="0"/>
              <a:t>Après avoir introduit votre adresse électronique, vous recevez un e-mail 'Procédure de validation' contenant un code de validation.</a:t>
            </a:r>
          </a:p>
          <a:p>
            <a:pPr algn="just">
              <a:buFont typeface="Arial" panose="020B0604020202020204" pitchFamily="34" charset="0"/>
              <a:buChar char="•"/>
            </a:pPr>
            <a:r>
              <a:rPr lang="fr-FR" sz="1400" dirty="0"/>
              <a:t>Introduisez ce code dans le champ indiqué ci-dessus et cliquez ensuite sur </a:t>
            </a:r>
            <a:r>
              <a:rPr lang="fr-FR" sz="1400" b="1" dirty="0"/>
              <a:t>'Vérifier code de validation'</a:t>
            </a:r>
            <a:r>
              <a:rPr lang="fr-FR" sz="1400" dirty="0"/>
              <a:t>.</a:t>
            </a:r>
          </a:p>
          <a:p>
            <a:pPr algn="just">
              <a:buFont typeface="Arial" panose="020B0604020202020204" pitchFamily="34" charset="0"/>
              <a:buChar char="•"/>
            </a:pPr>
            <a:r>
              <a:rPr lang="fr-FR" sz="1400" dirty="0"/>
              <a:t>Ensuite, le message selon lequel votre code a été validé s'affiche sur l'écran et vous devez finalement valider votre profil en cliquant sur le bouton </a:t>
            </a:r>
            <a:r>
              <a:rPr lang="fr-FR" sz="1400" b="1" dirty="0"/>
              <a:t>'Valider profil'</a:t>
            </a:r>
            <a:r>
              <a:rPr lang="fr-FR" sz="1400" dirty="0"/>
              <a:t> au bas de la page.</a:t>
            </a:r>
          </a:p>
          <a:p>
            <a:pPr algn="just">
              <a:buFont typeface="Arial" panose="020B0604020202020204" pitchFamily="34" charset="0"/>
              <a:buChar char="•"/>
            </a:pPr>
            <a:endParaRPr lang="fr-BE" sz="1400" dirty="0"/>
          </a:p>
        </p:txBody>
      </p:sp>
      <p:sp>
        <p:nvSpPr>
          <p:cNvPr id="11" name="Rectangle 10">
            <a:extLst>
              <a:ext uri="{FF2B5EF4-FFF2-40B4-BE49-F238E27FC236}">
                <a16:creationId xmlns:a16="http://schemas.microsoft.com/office/drawing/2014/main" id="{6F4D4E41-9DB5-416D-9D12-341CACFDB6E9}"/>
              </a:ext>
            </a:extLst>
          </p:cNvPr>
          <p:cNvSpPr/>
          <p:nvPr/>
        </p:nvSpPr>
        <p:spPr bwMode="auto">
          <a:xfrm>
            <a:off x="4179161" y="2983507"/>
            <a:ext cx="2172681" cy="56785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D9AE778C-06F3-4045-8EC0-C8A336B81CF6}"/>
              </a:ext>
            </a:extLst>
          </p:cNvPr>
          <p:cNvCxnSpPr>
            <a:cxnSpLocks/>
          </p:cNvCxnSpPr>
          <p:nvPr/>
        </p:nvCxnSpPr>
        <p:spPr bwMode="auto">
          <a:xfrm flipV="1">
            <a:off x="5663952" y="3698278"/>
            <a:ext cx="0" cy="18341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3" name="Title 1">
            <a:extLst>
              <a:ext uri="{FF2B5EF4-FFF2-40B4-BE49-F238E27FC236}">
                <a16:creationId xmlns:a16="http://schemas.microsoft.com/office/drawing/2014/main" id="{66276486-8775-4117-8A58-16689CE41AF1}"/>
              </a:ext>
            </a:extLst>
          </p:cNvPr>
          <p:cNvSpPr txBox="1">
            <a:spLocks/>
          </p:cNvSpPr>
          <p:nvPr/>
        </p:nvSpPr>
        <p:spPr bwMode="auto">
          <a:xfrm>
            <a:off x="1919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000" dirty="0">
                <a:solidFill>
                  <a:srgbClr val="4F81BD"/>
                </a:solidFill>
                <a:latin typeface="Arial"/>
                <a:ea typeface="ＭＳ Ｐゴシック"/>
              </a:rPr>
              <a:t>      Création Profil : Validation de l'adresse électronique</a:t>
            </a:r>
          </a:p>
        </p:txBody>
      </p:sp>
      <p:pic>
        <p:nvPicPr>
          <p:cNvPr id="16" name="Picture 15">
            <a:extLst>
              <a:ext uri="{FF2B5EF4-FFF2-40B4-BE49-F238E27FC236}">
                <a16:creationId xmlns:a16="http://schemas.microsoft.com/office/drawing/2014/main" id="{3CC294B2-BCFF-4A38-9808-1A2D4BE10E69}"/>
              </a:ext>
            </a:extLst>
          </p:cNvPr>
          <p:cNvPicPr>
            <a:picLocks noChangeAspect="1"/>
          </p:cNvPicPr>
          <p:nvPr/>
        </p:nvPicPr>
        <p:blipFill rotWithShape="1">
          <a:blip r:embed="rId4"/>
          <a:srcRect l="4482" r="8927" b="9653"/>
          <a:stretch/>
        </p:blipFill>
        <p:spPr>
          <a:xfrm>
            <a:off x="6326881" y="3789171"/>
            <a:ext cx="4045339" cy="1282086"/>
          </a:xfrm>
          <a:prstGeom prst="rect">
            <a:avLst/>
          </a:prstGeom>
        </p:spPr>
      </p:pic>
      <p:sp>
        <p:nvSpPr>
          <p:cNvPr id="17" name="Rectangle 16"/>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87522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6B9E31-F2D2-441A-B59E-2DEE410B5DF6}"/>
              </a:ext>
            </a:extLst>
          </p:cNvPr>
          <p:cNvPicPr/>
          <p:nvPr/>
        </p:nvPicPr>
        <p:blipFill>
          <a:blip r:embed="rId2"/>
          <a:stretch>
            <a:fillRect/>
          </a:stretch>
        </p:blipFill>
        <p:spPr>
          <a:xfrm>
            <a:off x="5029120" y="1340768"/>
            <a:ext cx="5638880" cy="4392488"/>
          </a:xfrm>
          <a:prstGeom prst="rect">
            <a:avLst/>
          </a:prstGeom>
        </p:spPr>
      </p:pic>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9</a:t>
            </a:fld>
            <a:endParaRPr lang="en-US">
              <a:solidFill>
                <a:prstClr val="white"/>
              </a:solidFill>
            </a:endParaRPr>
          </a:p>
        </p:txBody>
      </p:sp>
      <p:sp>
        <p:nvSpPr>
          <p:cNvPr id="10" name="Content Placeholder 2">
            <a:extLst>
              <a:ext uri="{FF2B5EF4-FFF2-40B4-BE49-F238E27FC236}">
                <a16:creationId xmlns:a16="http://schemas.microsoft.com/office/drawing/2014/main" id="{147E90DA-E434-40D0-A94D-2166680AE1BB}"/>
              </a:ext>
            </a:extLst>
          </p:cNvPr>
          <p:cNvSpPr>
            <a:spLocks noGrp="1"/>
          </p:cNvSpPr>
          <p:nvPr>
            <p:ph idx="1"/>
          </p:nvPr>
        </p:nvSpPr>
        <p:spPr>
          <a:xfrm>
            <a:off x="1769319" y="1344079"/>
            <a:ext cx="3390937" cy="3502241"/>
          </a:xfrm>
        </p:spPr>
        <p:txBody>
          <a:bodyPr>
            <a:normAutofit/>
          </a:bodyPr>
          <a:lstStyle/>
          <a:p>
            <a:pPr algn="just"/>
            <a:endParaRPr lang="fr-BE" sz="1400" dirty="0"/>
          </a:p>
          <a:p>
            <a:pPr>
              <a:buFont typeface="Arial" panose="020B0604020202020204" pitchFamily="34" charset="0"/>
              <a:buChar char="•"/>
            </a:pPr>
            <a:r>
              <a:rPr lang="fr-FR" sz="1400" dirty="0"/>
              <a:t>Votre page de profil vous donne un aperçu de vos données personnelles. Celles-ci sont complétées automatiquement, sauf celles concernant votre titre, votre langue et votre adresse électronique. </a:t>
            </a:r>
          </a:p>
          <a:p>
            <a:pPr>
              <a:buFont typeface="Arial" panose="020B0604020202020204" pitchFamily="34" charset="0"/>
              <a:buChar char="•"/>
            </a:pPr>
            <a:r>
              <a:rPr lang="fr-FR" sz="1400" dirty="0"/>
              <a:t>Cliquez sur le bouton </a:t>
            </a:r>
            <a:r>
              <a:rPr lang="fr-FR" sz="1400" b="1" dirty="0"/>
              <a:t>'Valider profil'</a:t>
            </a:r>
            <a:r>
              <a:rPr lang="fr-FR" sz="1400" dirty="0"/>
              <a:t> pour enregistrer toutes vos données.</a:t>
            </a:r>
          </a:p>
          <a:p>
            <a:pPr>
              <a:buFont typeface="Arial" panose="020B0604020202020204" pitchFamily="34" charset="0"/>
              <a:buChar char="•"/>
            </a:pPr>
            <a:r>
              <a:rPr lang="fr-BE" sz="1400" dirty="0"/>
              <a:t>ATTENTION: Il est de votre responsabilité de mettre à jour votre profil. Si vous souhaitez modifier vos coordonnées.</a:t>
            </a:r>
          </a:p>
        </p:txBody>
      </p:sp>
      <p:sp>
        <p:nvSpPr>
          <p:cNvPr id="11" name="Rectangle 10">
            <a:extLst>
              <a:ext uri="{FF2B5EF4-FFF2-40B4-BE49-F238E27FC236}">
                <a16:creationId xmlns:a16="http://schemas.microsoft.com/office/drawing/2014/main" id="{6F4D4E41-9DB5-416D-9D12-341CACFDB6E9}"/>
              </a:ext>
            </a:extLst>
          </p:cNvPr>
          <p:cNvSpPr/>
          <p:nvPr/>
        </p:nvSpPr>
        <p:spPr bwMode="auto">
          <a:xfrm>
            <a:off x="9431711" y="5376764"/>
            <a:ext cx="1192159" cy="4601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D9AE778C-06F3-4045-8EC0-C8A336B81CF6}"/>
              </a:ext>
            </a:extLst>
          </p:cNvPr>
          <p:cNvCxnSpPr>
            <a:cxnSpLocks/>
          </p:cNvCxnSpPr>
          <p:nvPr/>
        </p:nvCxnSpPr>
        <p:spPr bwMode="auto">
          <a:xfrm>
            <a:off x="4631688" y="3356992"/>
            <a:ext cx="4704673" cy="224986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itle 1">
            <a:extLst>
              <a:ext uri="{FF2B5EF4-FFF2-40B4-BE49-F238E27FC236}">
                <a16:creationId xmlns:a16="http://schemas.microsoft.com/office/drawing/2014/main" id="{4521347B-790A-4D37-B8FD-0D2A949971CA}"/>
              </a:ext>
            </a:extLst>
          </p:cNvPr>
          <p:cNvSpPr txBox="1">
            <a:spLocks/>
          </p:cNvSpPr>
          <p:nvPr/>
        </p:nvSpPr>
        <p:spPr bwMode="auto">
          <a:xfrm>
            <a:off x="1919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fr-FR" sz="2400" dirty="0">
                <a:solidFill>
                  <a:srgbClr val="1F497D">
                    <a:lumMod val="75000"/>
                  </a:srgbClr>
                </a:solidFill>
                <a:latin typeface="Arial"/>
                <a:ea typeface="ＭＳ Ｐゴシック"/>
              </a:rPr>
              <a:t>e-</a:t>
            </a:r>
            <a:r>
              <a:rPr lang="fr-FR" sz="2400" dirty="0" err="1">
                <a:solidFill>
                  <a:srgbClr val="1F497D">
                    <a:lumMod val="75000"/>
                  </a:srgbClr>
                </a:solidFill>
                <a:latin typeface="Arial"/>
                <a:ea typeface="ＭＳ Ｐゴシック"/>
              </a:rPr>
              <a:t>Deposit</a:t>
            </a:r>
            <a:endParaRPr lang="fr-FR" sz="2400" dirty="0">
              <a:solidFill>
                <a:srgbClr val="1F497D">
                  <a:lumMod val="75000"/>
                </a:srgbClr>
              </a:solidFill>
              <a:latin typeface="Arial"/>
              <a:ea typeface="ＭＳ Ｐゴシック"/>
            </a:endParaRPr>
          </a:p>
          <a:p>
            <a:r>
              <a:rPr lang="fr-FR" sz="2400" dirty="0">
                <a:solidFill>
                  <a:srgbClr val="4F81BD"/>
                </a:solidFill>
                <a:latin typeface="Arial"/>
                <a:ea typeface="ＭＳ Ｐゴシック"/>
              </a:rPr>
              <a:t>      </a:t>
            </a:r>
            <a:r>
              <a:rPr lang="fr-FR" sz="2000" dirty="0">
                <a:solidFill>
                  <a:srgbClr val="4F81BD"/>
                </a:solidFill>
                <a:latin typeface="Arial"/>
                <a:ea typeface="ＭＳ Ｐゴシック"/>
              </a:rPr>
              <a:t>Création Profil : Données personnelles</a:t>
            </a:r>
          </a:p>
        </p:txBody>
      </p:sp>
      <p:sp>
        <p:nvSpPr>
          <p:cNvPr id="8" name="Rectangle 7"/>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20880627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_blue_dark_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PPT_blue_dark_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PT_blue_dark_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blue_dark_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blue_dark_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blue_dark_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blue_dark_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blue_dark_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blue_dark_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blue_dark_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blue_dark_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blue_dark_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blue_dark_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blue_dark_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348</TotalTime>
  <Words>1661</Words>
  <Application>Microsoft Office PowerPoint</Application>
  <PresentationFormat>Breedbeeld</PresentationFormat>
  <Paragraphs>127</Paragraphs>
  <Slides>20</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Arial</vt:lpstr>
      <vt:lpstr>Calibri</vt:lpstr>
      <vt:lpstr>Calibri Light</vt:lpstr>
      <vt:lpstr>Segoe UI Web (West European)</vt:lpstr>
      <vt:lpstr>Times</vt:lpstr>
      <vt:lpstr>Wingdings</vt:lpstr>
      <vt:lpstr>Kantoorthema</vt:lpstr>
      <vt:lpstr>PPT_blue_dark_n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Noël DE SMET</dc:creator>
  <cp:lastModifiedBy>Noël DE SMET</cp:lastModifiedBy>
  <cp:revision>9</cp:revision>
  <dcterms:created xsi:type="dcterms:W3CDTF">2024-09-12T16:01:18Z</dcterms:created>
  <dcterms:modified xsi:type="dcterms:W3CDTF">2024-09-13T10:36:10Z</dcterms:modified>
</cp:coreProperties>
</file>